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notesMasterIdLst>
    <p:notesMasterId r:id="rId51"/>
  </p:notesMasterIdLst>
  <p:sldIdLst>
    <p:sldId id="256" r:id="rId4"/>
    <p:sldId id="257" r:id="rId5"/>
    <p:sldId id="258" r:id="rId6"/>
    <p:sldId id="299" r:id="rId7"/>
    <p:sldId id="259" r:id="rId8"/>
    <p:sldId id="260" r:id="rId9"/>
    <p:sldId id="261" r:id="rId10"/>
    <p:sldId id="294" r:id="rId11"/>
    <p:sldId id="295" r:id="rId12"/>
    <p:sldId id="296" r:id="rId13"/>
    <p:sldId id="297" r:id="rId14"/>
    <p:sldId id="298" r:id="rId15"/>
    <p:sldId id="262" r:id="rId16"/>
    <p:sldId id="263" r:id="rId17"/>
    <p:sldId id="300" r:id="rId18"/>
    <p:sldId id="301" r:id="rId19"/>
    <p:sldId id="302" r:id="rId20"/>
    <p:sldId id="305" r:id="rId21"/>
    <p:sldId id="306" r:id="rId22"/>
    <p:sldId id="307" r:id="rId23"/>
    <p:sldId id="308" r:id="rId24"/>
    <p:sldId id="309" r:id="rId25"/>
    <p:sldId id="310" r:id="rId26"/>
    <p:sldId id="311" r:id="rId27"/>
    <p:sldId id="312" r:id="rId28"/>
    <p:sldId id="313" r:id="rId29"/>
    <p:sldId id="314" r:id="rId30"/>
    <p:sldId id="315" r:id="rId31"/>
    <p:sldId id="316" r:id="rId32"/>
    <p:sldId id="317" r:id="rId33"/>
    <p:sldId id="318" r:id="rId34"/>
    <p:sldId id="320" r:id="rId35"/>
    <p:sldId id="319" r:id="rId36"/>
    <p:sldId id="325" r:id="rId37"/>
    <p:sldId id="326" r:id="rId38"/>
    <p:sldId id="264" r:id="rId39"/>
    <p:sldId id="265" r:id="rId40"/>
    <p:sldId id="266" r:id="rId41"/>
    <p:sldId id="267" r:id="rId42"/>
    <p:sldId id="321" r:id="rId43"/>
    <p:sldId id="322" r:id="rId44"/>
    <p:sldId id="323" r:id="rId45"/>
    <p:sldId id="324" r:id="rId46"/>
    <p:sldId id="303" r:id="rId47"/>
    <p:sldId id="268" r:id="rId48"/>
    <p:sldId id="304" r:id="rId49"/>
    <p:sldId id="293" r:id="rId50"/>
  </p:sldIdLst>
  <p:sldSz cx="11160125" cy="7559675"/>
  <p:notesSz cx="7772400" cy="10058400"/>
  <p:defaultText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7" autoAdjust="0"/>
    <p:restoredTop sz="68167" autoAdjust="0"/>
  </p:normalViewPr>
  <p:slideViewPr>
    <p:cSldViewPr snapToGrid="0" snapToObjects="1">
      <p:cViewPr varScale="1">
        <p:scale>
          <a:sx n="64" d="100"/>
          <a:sy n="64" d="100"/>
        </p:scale>
        <p:origin x="-2520" y="-112"/>
      </p:cViewPr>
      <p:guideLst>
        <p:guide orient="horz" pos="2381"/>
        <p:guide pos="3515"/>
      </p:guideLst>
    </p:cSldViewPr>
  </p:slideViewPr>
  <p:outlineViewPr>
    <p:cViewPr>
      <p:scale>
        <a:sx n="33" d="100"/>
        <a:sy n="33" d="100"/>
      </p:scale>
      <p:origin x="0" y="1408"/>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50" Type="http://schemas.openxmlformats.org/officeDocument/2006/relationships/slide" Target="slides/slide47.xml"/><Relationship Id="rId51" Type="http://schemas.openxmlformats.org/officeDocument/2006/relationships/notesMaster" Target="notesMasters/notesMaster1.xml"/><Relationship Id="rId52" Type="http://schemas.openxmlformats.org/officeDocument/2006/relationships/printerSettings" Target="printerSettings/printerSettings1.bin"/><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6" name="PlaceHolder 1"/>
          <p:cNvSpPr>
            <a:spLocks noGrp="1"/>
          </p:cNvSpPr>
          <p:nvPr>
            <p:ph type="body"/>
          </p:nvPr>
        </p:nvSpPr>
        <p:spPr>
          <a:xfrm>
            <a:off x="756000" y="5078520"/>
            <a:ext cx="6047640" cy="4811040"/>
          </a:xfrm>
          <a:prstGeom prst="rect">
            <a:avLst/>
          </a:prstGeom>
        </p:spPr>
        <p:txBody>
          <a:bodyPr wrap="none" lIns="0" tIns="0" rIns="0" bIns="0"/>
          <a:lstStyle/>
          <a:p>
            <a:r>
              <a:rPr lang="fr-FR"/>
              <a:t>Click to edit the notes format</a:t>
            </a:r>
            <a:endParaRPr/>
          </a:p>
        </p:txBody>
      </p:sp>
      <p:sp>
        <p:nvSpPr>
          <p:cNvPr id="227" name="PlaceHolder 2"/>
          <p:cNvSpPr>
            <a:spLocks noGrp="1"/>
          </p:cNvSpPr>
          <p:nvPr>
            <p:ph type="hdr"/>
          </p:nvPr>
        </p:nvSpPr>
        <p:spPr>
          <a:xfrm>
            <a:off x="0" y="0"/>
            <a:ext cx="3280680" cy="534240"/>
          </a:xfrm>
          <a:prstGeom prst="rect">
            <a:avLst/>
          </a:prstGeom>
        </p:spPr>
        <p:txBody>
          <a:bodyPr wrap="none" lIns="0" tIns="0" rIns="0" bIns="0"/>
          <a:lstStyle/>
          <a:p>
            <a:r>
              <a:rPr lang="fr-FR"/>
              <a:t>&lt;header&gt;</a:t>
            </a:r>
            <a:endParaRPr/>
          </a:p>
        </p:txBody>
      </p:sp>
      <p:sp>
        <p:nvSpPr>
          <p:cNvPr id="228" name="PlaceHolder 3"/>
          <p:cNvSpPr>
            <a:spLocks noGrp="1"/>
          </p:cNvSpPr>
          <p:nvPr>
            <p:ph type="dt"/>
          </p:nvPr>
        </p:nvSpPr>
        <p:spPr>
          <a:xfrm>
            <a:off x="4278960" y="0"/>
            <a:ext cx="3280680" cy="534240"/>
          </a:xfrm>
          <a:prstGeom prst="rect">
            <a:avLst/>
          </a:prstGeom>
        </p:spPr>
        <p:txBody>
          <a:bodyPr wrap="none" lIns="0" tIns="0" rIns="0" bIns="0"/>
          <a:lstStyle/>
          <a:p>
            <a:pPr algn="r"/>
            <a:r>
              <a:rPr lang="fr-FR"/>
              <a:t>&lt;date/time&gt;</a:t>
            </a:r>
            <a:endParaRPr/>
          </a:p>
        </p:txBody>
      </p:sp>
      <p:sp>
        <p:nvSpPr>
          <p:cNvPr id="229" name="PlaceHolder 4"/>
          <p:cNvSpPr>
            <a:spLocks noGrp="1"/>
          </p:cNvSpPr>
          <p:nvPr>
            <p:ph type="ftr"/>
          </p:nvPr>
        </p:nvSpPr>
        <p:spPr>
          <a:xfrm>
            <a:off x="0" y="10157400"/>
            <a:ext cx="3280680" cy="534240"/>
          </a:xfrm>
          <a:prstGeom prst="rect">
            <a:avLst/>
          </a:prstGeom>
        </p:spPr>
        <p:txBody>
          <a:bodyPr wrap="none" lIns="0" tIns="0" rIns="0" bIns="0" anchor="b"/>
          <a:lstStyle/>
          <a:p>
            <a:r>
              <a:rPr lang="fr-FR"/>
              <a:t>&lt;footer&gt;</a:t>
            </a:r>
            <a:endParaRPr/>
          </a:p>
        </p:txBody>
      </p:sp>
      <p:sp>
        <p:nvSpPr>
          <p:cNvPr id="230" name="PlaceHolder 5"/>
          <p:cNvSpPr>
            <a:spLocks noGrp="1"/>
          </p:cNvSpPr>
          <p:nvPr>
            <p:ph type="sldNum"/>
          </p:nvPr>
        </p:nvSpPr>
        <p:spPr>
          <a:xfrm>
            <a:off x="4278960" y="10157400"/>
            <a:ext cx="3280680" cy="534240"/>
          </a:xfrm>
          <a:prstGeom prst="rect">
            <a:avLst/>
          </a:prstGeom>
        </p:spPr>
        <p:txBody>
          <a:bodyPr wrap="none" lIns="0" tIns="0" rIns="0" bIns="0" anchor="b"/>
          <a:lstStyle/>
          <a:p>
            <a:pPr algn="r"/>
            <a:fld id="{DCEEBF1E-7622-419C-894E-C7AE9666BE45}" type="slidenum">
              <a:rPr lang="fr-FR"/>
              <a:t>‹#›</a:t>
            </a:fld>
            <a:endParaRPr/>
          </a:p>
        </p:txBody>
      </p:sp>
    </p:spTree>
    <p:extLst>
      <p:ext uri="{BB962C8B-B14F-4D97-AF65-F5344CB8AC3E}">
        <p14:creationId xmlns:p14="http://schemas.microsoft.com/office/powerpoint/2010/main" val="271471479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TextShape 1"/>
          <p:cNvSpPr txBox="1"/>
          <p:nvPr/>
        </p:nvSpPr>
        <p:spPr>
          <a:xfrm>
            <a:off x="4398840" y="9555120"/>
            <a:ext cx="3363480" cy="493200"/>
          </a:xfrm>
          <a:prstGeom prst="rect">
            <a:avLst/>
          </a:prstGeom>
        </p:spPr>
        <p:txBody>
          <a:bodyPr lIns="0" tIns="0" rIns="0" bIns="0" anchor="b"/>
          <a:lstStyle/>
          <a:p>
            <a:pPr algn="r">
              <a:lnSpc>
                <a:spcPct val="98000"/>
              </a:lnSpc>
            </a:pPr>
            <a:fld id="{870D5319-DD81-428C-B53E-33FC0F619726}" type="slidenum">
              <a:rPr lang="fr-FR" sz="1400">
                <a:solidFill>
                  <a:srgbClr val="000000"/>
                </a:solidFill>
                <a:latin typeface="Times New Roman"/>
                <a:ea typeface="Arial Unicode MS"/>
              </a:rPr>
              <a:t>1</a:t>
            </a:fld>
            <a:endParaRPr/>
          </a:p>
        </p:txBody>
      </p:sp>
      <p:sp>
        <p:nvSpPr>
          <p:cNvPr id="310" name="CustomShape 2"/>
          <p:cNvSpPr/>
          <p:nvPr/>
        </p:nvSpPr>
        <p:spPr>
          <a:xfrm>
            <a:off x="4398840" y="9555120"/>
            <a:ext cx="3371400" cy="501120"/>
          </a:xfrm>
          <a:prstGeom prst="rect">
            <a:avLst/>
          </a:prstGeom>
        </p:spPr>
        <p:txBody>
          <a:bodyPr lIns="0" tIns="0" rIns="0" bIns="0" anchor="b"/>
          <a:lstStyle/>
          <a:p>
            <a:pPr algn="r">
              <a:lnSpc>
                <a:spcPct val="98000"/>
              </a:lnSpc>
            </a:pPr>
            <a:fld id="{F346BBDC-1F62-40F7-B5DF-F0FE00182B52}" type="slidenum">
              <a:rPr lang="fr-FR" sz="1400">
                <a:solidFill>
                  <a:srgbClr val="000000"/>
                </a:solidFill>
                <a:latin typeface="Times New Roman"/>
                <a:ea typeface="Arial Unicode MS"/>
              </a:rPr>
              <a:t>1</a:t>
            </a:fld>
            <a:endParaRPr/>
          </a:p>
        </p:txBody>
      </p:sp>
      <p:sp>
        <p:nvSpPr>
          <p:cNvPr id="311" name="CustomShape 3"/>
          <p:cNvSpPr/>
          <p:nvPr/>
        </p:nvSpPr>
        <p:spPr>
          <a:xfrm>
            <a:off x="1103400" y="763560"/>
            <a:ext cx="5565240" cy="3771720"/>
          </a:xfrm>
          <a:prstGeom prst="rect">
            <a:avLst/>
          </a:prstGeom>
          <a:solidFill>
            <a:srgbClr val="FFFFFF"/>
          </a:solidFill>
          <a:ln w="9360">
            <a:solidFill>
              <a:srgbClr val="000000"/>
            </a:solidFill>
            <a:miter/>
          </a:ln>
        </p:spPr>
      </p:sp>
      <p:sp>
        <p:nvSpPr>
          <p:cNvPr id="312" name="PlaceHolder 4"/>
          <p:cNvSpPr>
            <a:spLocks noGrp="1"/>
          </p:cNvSpPr>
          <p:nvPr>
            <p:ph type="body"/>
          </p:nvPr>
        </p:nvSpPr>
        <p:spPr>
          <a:xfrm>
            <a:off x="777960" y="4776840"/>
            <a:ext cx="6210000" cy="4519080"/>
          </a:xfrm>
          <a:prstGeom prst="rect">
            <a:avLst/>
          </a:prstGeom>
        </p:spPr>
        <p:txBody>
          <a:bodyPr wrap="none" lIns="0" tIns="0" rIns="0" bIns="0" anchor="ctr"/>
          <a:lstStyle/>
          <a:p>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fr-FR" dirty="0" err="1" smtClean="0"/>
              <a:t>Compliance</a:t>
            </a:r>
            <a:r>
              <a:rPr lang="fr-FR" dirty="0" smtClean="0"/>
              <a:t> </a:t>
            </a:r>
            <a:r>
              <a:rPr lang="fr-FR" dirty="0" err="1" smtClean="0"/>
              <a:t>levels</a:t>
            </a:r>
            <a:endParaRPr lang="fr-FR"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repository is “level 1 “compliant </a:t>
            </a:r>
          </a:p>
          <a:p>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14</a:t>
            </a:fld>
            <a:endParaRPr lang="fr-FR"/>
          </a:p>
        </p:txBody>
      </p:sp>
    </p:spTree>
    <p:extLst>
      <p:ext uri="{BB962C8B-B14F-4D97-AF65-F5344CB8AC3E}">
        <p14:creationId xmlns:p14="http://schemas.microsoft.com/office/powerpoint/2010/main" val="41248778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fr-FR" dirty="0" smtClean="0"/>
              <a:t>JCR/</a:t>
            </a:r>
            <a:r>
              <a:rPr lang="fr-FR" dirty="0" err="1" smtClean="0"/>
              <a:t>Workspace</a:t>
            </a:r>
            <a:r>
              <a:rPr lang="fr-FR" dirty="0" smtClean="0"/>
              <a:t>/</a:t>
            </a:r>
            <a:r>
              <a:rPr lang="fr-FR" dirty="0" err="1" smtClean="0"/>
              <a:t>Namespace</a:t>
            </a:r>
            <a:r>
              <a:rPr lang="fr-FR" dirty="0" smtClean="0"/>
              <a:t>/</a:t>
            </a:r>
            <a:r>
              <a:rPr lang="fr-FR" dirty="0" err="1" smtClean="0"/>
              <a:t>node</a:t>
            </a:r>
            <a:r>
              <a:rPr lang="fr-FR" dirty="0" smtClean="0"/>
              <a:t> type XML config</a:t>
            </a:r>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17</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dirty="0" smtClean="0"/>
              <a:t>The repository as a whole is represented by a Repository object1. A client connects to the repository by calling </a:t>
            </a:r>
            <a:r>
              <a:rPr lang="en-US" dirty="0" err="1" smtClean="0"/>
              <a:t>Repository.login</a:t>
            </a:r>
            <a:r>
              <a:rPr lang="en-US" dirty="0" smtClean="0"/>
              <a:t> optionally specifying a workspace name and a Credentials object2. The client then receives a Session object tied to the specified workspace.</a:t>
            </a:r>
          </a:p>
          <a:p>
            <a:endParaRPr lang="en-US" dirty="0" smtClean="0"/>
          </a:p>
          <a:p>
            <a:r>
              <a:rPr lang="en-US" dirty="0" smtClean="0"/>
              <a:t>How the Repository object is actually acquired is beyond the scope of this specification. However, one possibility, as shown below, is to use JNDI (Java Naming Directory Interface), though this depends entirely on the implementation. Similarly, the specifics of acquiring the Credentials object are also not specified. Below we show one possibility: using the class </a:t>
            </a:r>
            <a:r>
              <a:rPr lang="en-US" dirty="0" err="1" smtClean="0"/>
              <a:t>SimpleCredentials</a:t>
            </a:r>
            <a:r>
              <a:rPr lang="en-US" dirty="0" smtClean="0"/>
              <a:t> included in the specification. Implementations may provide their own Credentials classes as well.</a:t>
            </a:r>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18</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fr-FR" dirty="0" smtClean="0"/>
              <a:t>Can call </a:t>
            </a:r>
            <a:r>
              <a:rPr lang="en-US" i="1" dirty="0" err="1" smtClean="0">
                <a:latin typeface="Monaco"/>
                <a:cs typeface="Monaco"/>
              </a:rPr>
              <a:t>myProperty.getDouble</a:t>
            </a:r>
            <a:r>
              <a:rPr lang="en-US" i="1" dirty="0" smtClean="0">
                <a:latin typeface="Monaco"/>
                <a:cs typeface="Monaco"/>
              </a:rPr>
              <a:t>()</a:t>
            </a:r>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19</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fr-FR" dirty="0" smtClean="0"/>
              <a:t>The </a:t>
            </a:r>
            <a:r>
              <a:rPr lang="fr-FR" dirty="0" err="1" smtClean="0"/>
              <a:t>node</a:t>
            </a:r>
            <a:r>
              <a:rPr lang="fr-FR" dirty="0" smtClean="0"/>
              <a:t> must </a:t>
            </a:r>
            <a:r>
              <a:rPr lang="fr-FR" dirty="0" err="1" smtClean="0"/>
              <a:t>be</a:t>
            </a:r>
            <a:r>
              <a:rPr lang="fr-FR" dirty="0" smtClean="0"/>
              <a:t> </a:t>
            </a:r>
            <a:r>
              <a:rPr lang="ro-RO" dirty="0" smtClean="0"/>
              <a:t>referenceable</a:t>
            </a:r>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20</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If the repository is level 2 compliant </a:t>
            </a: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21</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22</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This method is needed because changes made through most methods of Session, Node3 or Property are not immediately reflected in the persistent workspace. The changes are held in transient storage associated with the Session object until they are either persisted (using </a:t>
            </a:r>
            <a:r>
              <a:rPr lang="en-US" sz="1200" b="0" i="0" u="none" strike="noStrike" kern="1200" baseline="0" dirty="0" err="1" smtClean="0">
                <a:solidFill>
                  <a:schemeClr val="tx1"/>
                </a:solidFill>
                <a:latin typeface="+mn-lt"/>
                <a:ea typeface="+mn-ea"/>
                <a:cs typeface="+mn-cs"/>
              </a:rPr>
              <a:t>Session.save</a:t>
            </a:r>
            <a:r>
              <a:rPr lang="en-US" sz="1200" b="0" i="0" u="none" strike="noStrike" kern="1200" baseline="0" dirty="0" smtClean="0">
                <a:solidFill>
                  <a:schemeClr val="tx1"/>
                </a:solidFill>
                <a:latin typeface="+mn-lt"/>
                <a:ea typeface="+mn-ea"/>
                <a:cs typeface="+mn-cs"/>
              </a:rPr>
              <a:t> or </a:t>
            </a:r>
            <a:r>
              <a:rPr lang="en-US" sz="1200" b="0" i="0" u="none" strike="noStrike" kern="1200" baseline="0" dirty="0" err="1" smtClean="0">
                <a:solidFill>
                  <a:schemeClr val="tx1"/>
                </a:solidFill>
                <a:latin typeface="+mn-lt"/>
                <a:ea typeface="+mn-ea"/>
                <a:cs typeface="+mn-cs"/>
              </a:rPr>
              <a:t>Item.save</a:t>
            </a:r>
            <a:r>
              <a:rPr lang="en-US" sz="1200" b="0" i="0" u="none" strike="noStrike" kern="1200" baseline="0" dirty="0" smtClean="0">
                <a:solidFill>
                  <a:schemeClr val="tx1"/>
                </a:solidFill>
                <a:latin typeface="+mn-lt"/>
                <a:ea typeface="+mn-ea"/>
                <a:cs typeface="+mn-cs"/>
              </a:rPr>
              <a:t>) or discarded (using </a:t>
            </a:r>
            <a:r>
              <a:rPr lang="en-US" sz="1200" b="0" i="0" u="none" strike="noStrike" kern="1200" baseline="0" dirty="0" err="1" smtClean="0">
                <a:solidFill>
                  <a:schemeClr val="tx1"/>
                </a:solidFill>
                <a:latin typeface="+mn-lt"/>
                <a:ea typeface="+mn-ea"/>
                <a:cs typeface="+mn-cs"/>
              </a:rPr>
              <a:t>Session.refresh</a:t>
            </a:r>
            <a:r>
              <a:rPr lang="en-US" sz="1200" b="0" i="0" u="none" strike="noStrike" kern="1200" baseline="0" dirty="0" smtClean="0">
                <a:solidFill>
                  <a:schemeClr val="tx1"/>
                </a:solidFill>
                <a:latin typeface="+mn-lt"/>
                <a:ea typeface="+mn-ea"/>
                <a:cs typeface="+mn-cs"/>
              </a:rPr>
              <a:t>(false) or </a:t>
            </a:r>
            <a:r>
              <a:rPr lang="en-US" sz="1200" b="0" i="0" u="none" strike="noStrike" kern="1200" baseline="0" dirty="0" err="1" smtClean="0">
                <a:solidFill>
                  <a:schemeClr val="tx1"/>
                </a:solidFill>
                <a:latin typeface="+mn-lt"/>
                <a:ea typeface="+mn-ea"/>
                <a:cs typeface="+mn-cs"/>
              </a:rPr>
              <a:t>Item.refresh</a:t>
            </a:r>
            <a:r>
              <a:rPr lang="en-US" sz="1200" b="0" i="0" u="none" strike="noStrike" kern="1200" baseline="0" dirty="0" smtClean="0">
                <a:solidFill>
                  <a:schemeClr val="tx1"/>
                </a:solidFill>
                <a:latin typeface="+mn-lt"/>
                <a:ea typeface="+mn-ea"/>
                <a:cs typeface="+mn-cs"/>
              </a:rPr>
              <a:t>(false)).</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Changes not yet saved or discarded are called pending changes. Pending changes are immediately visible through the session that made them but are not visible through other sessions accessing the same workspace.</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err="1" smtClean="0">
                <a:solidFill>
                  <a:schemeClr val="tx1"/>
                </a:solidFill>
                <a:latin typeface="+mn-lt"/>
                <a:ea typeface="+mn-ea"/>
                <a:cs typeface="+mn-cs"/>
              </a:rPr>
              <a:t>Session.save</a:t>
            </a:r>
            <a:r>
              <a:rPr lang="en-US" sz="1200" b="0" i="0" u="none" strike="noStrike" kern="1200" baseline="0" dirty="0" smtClean="0">
                <a:solidFill>
                  <a:schemeClr val="tx1"/>
                </a:solidFill>
                <a:latin typeface="+mn-lt"/>
                <a:ea typeface="+mn-ea"/>
                <a:cs typeface="+mn-cs"/>
              </a:rPr>
              <a:t> validates and, if validation succeeds, persists all pending changes currently stored in the Session object, making them visible to other sessions (though this only applies if the save is not within the scope of a transaction, see 4.1.3.3 Transactions, below). Conversely, </a:t>
            </a:r>
            <a:r>
              <a:rPr lang="en-US" sz="1200" b="0" i="0" u="none" strike="noStrike" kern="1200" baseline="0" dirty="0" err="1" smtClean="0">
                <a:solidFill>
                  <a:schemeClr val="tx1"/>
                </a:solidFill>
                <a:latin typeface="+mn-lt"/>
                <a:ea typeface="+mn-ea"/>
                <a:cs typeface="+mn-cs"/>
              </a:rPr>
              <a:t>Session.refresh</a:t>
            </a:r>
            <a:r>
              <a:rPr lang="en-US" sz="1200" b="0" i="0" u="none" strike="noStrike" kern="1200" baseline="0" dirty="0" smtClean="0">
                <a:solidFill>
                  <a:schemeClr val="tx1"/>
                </a:solidFill>
                <a:latin typeface="+mn-lt"/>
                <a:ea typeface="+mn-ea"/>
                <a:cs typeface="+mn-cs"/>
              </a:rPr>
              <a:t>(false) discards all pending changes currently stored in the Session.</a:t>
            </a: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23</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This UML diagram indicates that Property and Node are </a:t>
            </a:r>
            <a:r>
              <a:rPr lang="en-US" sz="1200" b="0" i="0" u="none" strike="noStrike" kern="1200" baseline="0" dirty="0" err="1" smtClean="0">
                <a:solidFill>
                  <a:schemeClr val="tx1"/>
                </a:solidFill>
                <a:latin typeface="+mn-lt"/>
                <a:ea typeface="+mn-ea"/>
                <a:cs typeface="+mn-cs"/>
              </a:rPr>
              <a:t>subinterfaces</a:t>
            </a:r>
            <a:r>
              <a:rPr lang="en-US" sz="1200" b="0" i="0" u="none" strike="noStrike" kern="1200" baseline="0" dirty="0" smtClean="0">
                <a:solidFill>
                  <a:schemeClr val="tx1"/>
                </a:solidFill>
                <a:latin typeface="+mn-lt"/>
                <a:ea typeface="+mn-ea"/>
                <a:cs typeface="+mn-cs"/>
              </a:rPr>
              <a:t> of Item. A single Property has one and only one parent Node. A Node can have either zero parents (only if it is the root node) or one parent. A Node can have any number of child Item objects (i.e., either Property or Node objects).</a:t>
            </a: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24</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 particular node </a:t>
            </a:r>
            <a:r>
              <a:rPr lang="en-US" sz="1200" b="0" i="1" u="none" strike="noStrike" kern="1200" baseline="0" dirty="0" smtClean="0">
                <a:solidFill>
                  <a:schemeClr val="tx1"/>
                </a:solidFill>
                <a:latin typeface="+mn-lt"/>
                <a:ea typeface="+mn-ea"/>
                <a:cs typeface="+mn-cs"/>
              </a:rPr>
              <a:t>may</a:t>
            </a:r>
            <a:r>
              <a:rPr lang="en-US" sz="1200" b="0" i="0" u="none" strike="noStrike" kern="1200" baseline="0" dirty="0" smtClean="0">
                <a:solidFill>
                  <a:schemeClr val="tx1"/>
                </a:solidFill>
                <a:latin typeface="+mn-lt"/>
                <a:ea typeface="+mn-ea"/>
                <a:cs typeface="+mn-cs"/>
              </a:rPr>
              <a:t>, in some cases, have </a:t>
            </a:r>
            <a:r>
              <a:rPr lang="en-US" sz="1200" b="0" i="1" u="none" strike="noStrike" kern="1200" baseline="0" dirty="0" smtClean="0">
                <a:solidFill>
                  <a:schemeClr val="tx1"/>
                </a:solidFill>
                <a:latin typeface="+mn-lt"/>
                <a:ea typeface="+mn-ea"/>
                <a:cs typeface="+mn-cs"/>
              </a:rPr>
              <a:t>same-name siblings</a:t>
            </a:r>
            <a:r>
              <a:rPr lang="en-US" sz="1200" b="0" i="0" u="none" strike="noStrike" kern="1200" baseline="0" dirty="0" smtClean="0">
                <a:solidFill>
                  <a:schemeClr val="tx1"/>
                </a:solidFill>
                <a:latin typeface="+mn-lt"/>
                <a:ea typeface="+mn-ea"/>
                <a:cs typeface="+mn-cs"/>
              </a:rPr>
              <a:t>, that is, other nodes that share its parent and have the same name. Whether a particular node allows this depends on the </a:t>
            </a:r>
            <a:r>
              <a:rPr lang="en-US" sz="1200" b="0" i="1" u="none" strike="noStrike" kern="1200" baseline="0" dirty="0" smtClean="0">
                <a:solidFill>
                  <a:schemeClr val="tx1"/>
                </a:solidFill>
                <a:latin typeface="+mn-lt"/>
                <a:ea typeface="+mn-ea"/>
                <a:cs typeface="+mn-cs"/>
              </a:rPr>
              <a:t>child-node definition </a:t>
            </a:r>
            <a:r>
              <a:rPr lang="en-US" sz="1200" b="0" i="0" u="none" strike="noStrike" kern="1200" baseline="0" dirty="0" smtClean="0">
                <a:solidFill>
                  <a:schemeClr val="tx1"/>
                </a:solidFill>
                <a:latin typeface="+mn-lt"/>
                <a:ea typeface="+mn-ea"/>
                <a:cs typeface="+mn-cs"/>
              </a:rPr>
              <a:t>that applies to it </a:t>
            </a:r>
          </a:p>
          <a:p>
            <a:endParaRPr lang="en-US" sz="1200" b="0" i="0" u="none" strike="noStrike" kern="1200" baseline="0" dirty="0" smtClean="0">
              <a:solidFill>
                <a:schemeClr val="tx1"/>
              </a:solidFill>
              <a:latin typeface="+mn-lt"/>
              <a:ea typeface="+mn-ea"/>
              <a:cs typeface="+mn-cs"/>
            </a:endParaRP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25</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TextShape 1"/>
          <p:cNvSpPr txBox="1"/>
          <p:nvPr/>
        </p:nvSpPr>
        <p:spPr>
          <a:xfrm>
            <a:off x="4398840" y="9555120"/>
            <a:ext cx="3363480" cy="493200"/>
          </a:xfrm>
          <a:prstGeom prst="rect">
            <a:avLst/>
          </a:prstGeom>
        </p:spPr>
        <p:txBody>
          <a:bodyPr lIns="0" tIns="0" rIns="0" bIns="0" anchor="b"/>
          <a:lstStyle/>
          <a:p>
            <a:pPr algn="r">
              <a:lnSpc>
                <a:spcPct val="98000"/>
              </a:lnSpc>
            </a:pPr>
            <a:fld id="{174FD618-04E0-4618-B93E-75F9E3B0D4EF}" type="slidenum">
              <a:rPr lang="fr-FR" sz="1400">
                <a:solidFill>
                  <a:srgbClr val="000000"/>
                </a:solidFill>
                <a:latin typeface="Times New Roman"/>
                <a:ea typeface="Arial Unicode MS"/>
              </a:rPr>
              <a:t>2</a:t>
            </a:fld>
            <a:endParaRPr/>
          </a:p>
        </p:txBody>
      </p:sp>
      <p:sp>
        <p:nvSpPr>
          <p:cNvPr id="314" name="CustomShape 2"/>
          <p:cNvSpPr/>
          <p:nvPr/>
        </p:nvSpPr>
        <p:spPr>
          <a:xfrm>
            <a:off x="4398840" y="9555120"/>
            <a:ext cx="3371400" cy="501120"/>
          </a:xfrm>
          <a:prstGeom prst="rect">
            <a:avLst/>
          </a:prstGeom>
        </p:spPr>
        <p:txBody>
          <a:bodyPr lIns="0" tIns="0" rIns="0" bIns="0" anchor="b"/>
          <a:lstStyle/>
          <a:p>
            <a:pPr algn="r">
              <a:lnSpc>
                <a:spcPct val="98000"/>
              </a:lnSpc>
            </a:pPr>
            <a:fld id="{8E131EBD-9850-45B8-A51A-633417E096E7}" type="slidenum">
              <a:rPr lang="fr-FR" sz="1400">
                <a:solidFill>
                  <a:srgbClr val="000000"/>
                </a:solidFill>
                <a:latin typeface="Times New Roman"/>
                <a:ea typeface="Arial Unicode MS"/>
              </a:rPr>
              <a:t>2</a:t>
            </a:fld>
            <a:endParaRPr/>
          </a:p>
        </p:txBody>
      </p:sp>
      <p:sp>
        <p:nvSpPr>
          <p:cNvPr id="315" name="CustomShape 3"/>
          <p:cNvSpPr/>
          <p:nvPr/>
        </p:nvSpPr>
        <p:spPr>
          <a:xfrm>
            <a:off x="1101600" y="763560"/>
            <a:ext cx="5567040" cy="3771720"/>
          </a:xfrm>
          <a:prstGeom prst="rect">
            <a:avLst/>
          </a:prstGeom>
          <a:solidFill>
            <a:srgbClr val="FFFFFF"/>
          </a:solidFill>
          <a:ln w="9360">
            <a:solidFill>
              <a:srgbClr val="000000"/>
            </a:solidFill>
            <a:miter/>
          </a:ln>
        </p:spPr>
      </p:sp>
      <p:sp>
        <p:nvSpPr>
          <p:cNvPr id="316" name="PlaceHolder 4"/>
          <p:cNvSpPr>
            <a:spLocks noGrp="1"/>
          </p:cNvSpPr>
          <p:nvPr>
            <p:ph type="body"/>
          </p:nvPr>
        </p:nvSpPr>
        <p:spPr>
          <a:xfrm>
            <a:off x="777960" y="4776840"/>
            <a:ext cx="6210000" cy="4519080"/>
          </a:xfrm>
          <a:prstGeom prst="rect">
            <a:avLst/>
          </a:prstGeom>
        </p:spPr>
        <p:txBody>
          <a:bodyPr wrap="none" lIns="0" tIns="0" rIns="0" bIns="0" anchor="ctr"/>
          <a:lstStyle/>
          <a:p>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If the parent node supports orderable child nodes and same-name siblings then the same-name sibling child nodes will be orderable by the application just like an other child nodes. For example, given the following initial ordering of child nodes,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 B, C, A, D]</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 call to</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err="1" smtClean="0">
                <a:solidFill>
                  <a:schemeClr val="tx1"/>
                </a:solidFill>
                <a:latin typeface="+mn-lt"/>
                <a:ea typeface="+mn-ea"/>
                <a:cs typeface="+mn-cs"/>
              </a:rPr>
              <a:t>orderBefore</a:t>
            </a:r>
            <a:r>
              <a:rPr lang="en-US" sz="1200" b="0" i="0" u="none" strike="noStrike" kern="1200" baseline="0" dirty="0" smtClean="0">
                <a:solidFill>
                  <a:schemeClr val="tx1"/>
                </a:solidFill>
                <a:latin typeface="+mn-lt"/>
                <a:ea typeface="+mn-ea"/>
                <a:cs typeface="+mn-cs"/>
              </a:rPr>
              <a:t>("A[2]","A[1]")</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will cause the child node currently called A[2] to be moved to the position before the child node currently called A[1], the resulting order will be:</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 A, B, C, D]</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where the first A is the one that was formerly after C and the second A is the one that was formerly at the head of the list.</a:t>
            </a:r>
          </a:p>
          <a:p>
            <a:r>
              <a:rPr lang="en-US" sz="1200" b="0" i="0" u="none" strike="noStrike" kern="1200" baseline="0" dirty="0" smtClean="0">
                <a:solidFill>
                  <a:schemeClr val="tx1"/>
                </a:solidFill>
                <a:latin typeface="+mn-lt"/>
                <a:ea typeface="+mn-ea"/>
                <a:cs typeface="+mn-cs"/>
              </a:rPr>
              <a:t>Note, however, that after the completion of this operation the indices of the two nodes have now switched, due to their new positions relative to each other. What was formerly A[2] is now A[1] and what was formerly A[1] is now A[2].</a:t>
            </a:r>
          </a:p>
          <a:p>
            <a:endParaRPr lang="en-US" sz="1200" b="0" i="0" u="none" strike="noStrike" kern="1200" baseline="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smtClean="0"/>
              <a:t>Non-orderable Child Nodes</a:t>
            </a:r>
          </a:p>
          <a:p>
            <a:endParaRPr lang="fr-FR"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When a node does not support orderable child nodes this means that it is left up to the implementation to maintain the order of child nodes. Applications should not, in this case, depend on the order of child nodes returned by </a:t>
            </a:r>
            <a:r>
              <a:rPr lang="en-US" sz="1200" b="1" i="0" u="none" strike="noStrike" kern="1200" baseline="0" dirty="0" err="1" smtClean="0">
                <a:solidFill>
                  <a:schemeClr val="tx1"/>
                </a:solidFill>
                <a:latin typeface="+mn-lt"/>
                <a:ea typeface="+mn-ea"/>
                <a:cs typeface="+mn-cs"/>
              </a:rPr>
              <a:t>Node.getNodes</a:t>
            </a:r>
            <a:r>
              <a:rPr lang="en-US" sz="1200" b="0" i="0" u="none" strike="noStrike" kern="1200" baseline="0" dirty="0" smtClean="0">
                <a:solidFill>
                  <a:schemeClr val="tx1"/>
                </a:solidFill>
                <a:latin typeface="+mn-lt"/>
                <a:ea typeface="+mn-ea"/>
                <a:cs typeface="+mn-cs"/>
              </a:rPr>
              <a:t>, as it may change at any time. The only exception to this rule is that same-name siblings must maintain their relative order across read method invocations and across sessions.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Properties are Never Orderable</a:t>
            </a:r>
          </a:p>
          <a:p>
            <a:endParaRPr lang="fr-FR"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Properties are never client orderable, the order in which properties are returned by </a:t>
            </a:r>
            <a:r>
              <a:rPr lang="en-US" sz="1200" b="1" i="0" u="none" strike="noStrike" kern="1200" baseline="0" dirty="0" err="1" smtClean="0">
                <a:solidFill>
                  <a:schemeClr val="tx1"/>
                </a:solidFill>
                <a:latin typeface="+mn-lt"/>
                <a:ea typeface="+mn-ea"/>
                <a:cs typeface="+mn-cs"/>
              </a:rPr>
              <a:t>Node.getProperties</a:t>
            </a:r>
            <a:r>
              <a:rPr lang="en-US" sz="1200" b="1" i="0" u="none" strike="noStrike" kern="1200" baseline="0" dirty="0" smtClean="0">
                <a:solidFill>
                  <a:schemeClr val="tx1"/>
                </a:solidFill>
                <a:latin typeface="+mn-lt"/>
                <a:ea typeface="+mn-ea"/>
                <a:cs typeface="+mn-cs"/>
              </a:rPr>
              <a:t> </a:t>
            </a:r>
            <a:r>
              <a:rPr lang="en-US" sz="1200" b="0" i="0" u="none" strike="noStrike" kern="1200" baseline="0" dirty="0" smtClean="0">
                <a:solidFill>
                  <a:schemeClr val="tx1"/>
                </a:solidFill>
                <a:latin typeface="+mn-lt"/>
                <a:ea typeface="+mn-ea"/>
                <a:cs typeface="+mn-cs"/>
              </a:rPr>
              <a:t>is always maintained by the implementation and can change at any time. </a:t>
            </a:r>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26</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 name of a node or property may have a prefix, delimited by a single ':' (colon) character that indicates the namespace of the item.</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err="1" smtClean="0">
                <a:solidFill>
                  <a:schemeClr val="tx1"/>
                </a:solidFill>
                <a:latin typeface="+mn-lt"/>
                <a:ea typeface="+mn-ea"/>
                <a:cs typeface="+mn-cs"/>
              </a:rPr>
              <a:t>Namespacing</a:t>
            </a:r>
            <a:r>
              <a:rPr lang="en-US" sz="1200" b="0" i="0" u="none" strike="noStrike" kern="1200" baseline="0" dirty="0" smtClean="0">
                <a:solidFill>
                  <a:schemeClr val="tx1"/>
                </a:solidFill>
                <a:latin typeface="+mn-lt"/>
                <a:ea typeface="+mn-ea"/>
                <a:cs typeface="+mn-cs"/>
              </a:rPr>
              <a:t> in a content repository is patterned after </a:t>
            </a:r>
            <a:r>
              <a:rPr lang="en-US" sz="1200" b="0" i="0" u="none" strike="noStrike" kern="1200" baseline="0" dirty="0" err="1" smtClean="0">
                <a:solidFill>
                  <a:schemeClr val="tx1"/>
                </a:solidFill>
                <a:latin typeface="+mn-lt"/>
                <a:ea typeface="+mn-ea"/>
                <a:cs typeface="+mn-cs"/>
              </a:rPr>
              <a:t>namespacing</a:t>
            </a:r>
            <a:r>
              <a:rPr lang="en-US" sz="1200" b="0" i="0" u="none" strike="noStrike" kern="1200" baseline="0" dirty="0" smtClean="0">
                <a:solidFill>
                  <a:schemeClr val="tx1"/>
                </a:solidFill>
                <a:latin typeface="+mn-lt"/>
                <a:ea typeface="+mn-ea"/>
                <a:cs typeface="+mn-cs"/>
              </a:rPr>
              <a:t> in XML. As in XML, the prefix is actually shorthand for the full namespace, which is a URI. URIs are used as namespaces in order to minimize naming collisions. Every compliant (level 1 or 2) repository has a namespace registry. The namespace registry always contains at least the following built-in namespace prefixes: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jcr</a:t>
            </a:r>
            <a:r>
              <a:rPr lang="en-US" sz="1200" b="0" i="0" u="none" strike="noStrike" kern="1200" baseline="0" dirty="0" smtClean="0">
                <a:solidFill>
                  <a:schemeClr val="tx1"/>
                </a:solidFill>
                <a:latin typeface="+mn-lt"/>
                <a:ea typeface="+mn-ea"/>
                <a:cs typeface="+mn-cs"/>
              </a:rPr>
              <a:t> Reserved for items defined within built-in node types.</a:t>
            </a:r>
          </a:p>
          <a:p>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nt</a:t>
            </a:r>
            <a:r>
              <a:rPr lang="en-US" sz="1200" b="0" i="0" u="none" strike="noStrike" kern="1200" baseline="0" dirty="0" smtClean="0">
                <a:solidFill>
                  <a:schemeClr val="tx1"/>
                </a:solidFill>
                <a:latin typeface="+mn-lt"/>
                <a:ea typeface="+mn-ea"/>
                <a:cs typeface="+mn-cs"/>
              </a:rPr>
              <a:t> Reserved for the names of built-in primary node types.</a:t>
            </a:r>
          </a:p>
          <a:p>
            <a:r>
              <a:rPr lang="en-US" sz="1200" b="0" i="0" u="none" strike="noStrike" kern="1200" baseline="0" dirty="0" smtClean="0">
                <a:solidFill>
                  <a:schemeClr val="tx1"/>
                </a:solidFill>
                <a:latin typeface="+mn-lt"/>
                <a:ea typeface="+mn-ea"/>
                <a:cs typeface="+mn-cs"/>
              </a:rPr>
              <a:t>• mix Reserved for the names of built-in </a:t>
            </a:r>
            <a:r>
              <a:rPr lang="en-US" sz="1200" b="0" i="0" u="none" strike="noStrike" kern="1200" baseline="0" dirty="0" err="1" smtClean="0">
                <a:solidFill>
                  <a:schemeClr val="tx1"/>
                </a:solidFill>
                <a:latin typeface="+mn-lt"/>
                <a:ea typeface="+mn-ea"/>
                <a:cs typeface="+mn-cs"/>
              </a:rPr>
              <a:t>mixin</a:t>
            </a:r>
            <a:r>
              <a:rPr lang="en-US" sz="1200" b="0" i="0" u="none" strike="noStrike" kern="1200" baseline="0" dirty="0" smtClean="0">
                <a:solidFill>
                  <a:schemeClr val="tx1"/>
                </a:solidFill>
                <a:latin typeface="+mn-lt"/>
                <a:ea typeface="+mn-ea"/>
                <a:cs typeface="+mn-cs"/>
              </a:rPr>
              <a:t> node types.</a:t>
            </a:r>
          </a:p>
          <a:p>
            <a:r>
              <a:rPr lang="en-US" sz="1200" b="0" i="0" u="none" strike="noStrike" kern="1200" baseline="0" dirty="0" smtClean="0">
                <a:solidFill>
                  <a:schemeClr val="tx1"/>
                </a:solidFill>
                <a:latin typeface="+mn-lt"/>
                <a:ea typeface="+mn-ea"/>
                <a:cs typeface="+mn-cs"/>
              </a:rPr>
              <a:t>• xml Reserved for reasons of compatibility with XML.</a:t>
            </a:r>
          </a:p>
          <a:p>
            <a:r>
              <a:rPr lang="en-US" sz="1200" b="0" i="0" u="none" strike="noStrike" kern="1200" baseline="0" dirty="0" smtClean="0">
                <a:solidFill>
                  <a:schemeClr val="tx1"/>
                </a:solidFill>
                <a:latin typeface="+mn-lt"/>
                <a:ea typeface="+mn-ea"/>
                <a:cs typeface="+mn-cs"/>
              </a:rPr>
              <a:t>• “” (the empty prefix) This indicates the default namespace</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In level 1 repositories the prefix assigned to an existing registered namespace (a URI) may be temporarily over-ridden by another prefix within the scope of a particular Session. Level 2 repositories have, additionally, the capability to add, remove and change the set of namespaces (URIs) stored in the namespace registry (excluding the built-in namespaces).</a:t>
            </a: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27</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 “name” in this specification is a path element without any square-bracket index. For example, </a:t>
            </a:r>
            <a:r>
              <a:rPr lang="en-US" sz="1200" b="0" i="0" u="none" strike="noStrike" kern="1200" baseline="0" dirty="0" err="1" smtClean="0">
                <a:solidFill>
                  <a:schemeClr val="tx1"/>
                </a:solidFill>
                <a:latin typeface="+mn-lt"/>
                <a:ea typeface="+mn-ea"/>
                <a:cs typeface="+mn-cs"/>
              </a:rPr>
              <a:t>myapp:paragraph</a:t>
            </a:r>
            <a:r>
              <a:rPr lang="en-US" sz="1200" b="0" i="0" u="none" strike="noStrike" kern="1200" baseline="0" dirty="0" smtClean="0">
                <a:solidFill>
                  <a:schemeClr val="tx1"/>
                </a:solidFill>
                <a:latin typeface="+mn-lt"/>
                <a:ea typeface="+mn-ea"/>
                <a:cs typeface="+mn-cs"/>
              </a:rPr>
              <a:t> is a name and a valid relative path (of depth 1) whereas, </a:t>
            </a:r>
            <a:r>
              <a:rPr lang="en-US" sz="1200" b="0" i="0" u="none" strike="noStrike" kern="1200" baseline="0" dirty="0" err="1" smtClean="0">
                <a:solidFill>
                  <a:schemeClr val="tx1"/>
                </a:solidFill>
                <a:latin typeface="+mn-lt"/>
                <a:ea typeface="+mn-ea"/>
                <a:cs typeface="+mn-cs"/>
              </a:rPr>
              <a:t>myapp:paragraph</a:t>
            </a:r>
            <a:r>
              <a:rPr lang="en-US" sz="1200" b="0" i="0" u="none" strike="noStrike" kern="1200" baseline="0" dirty="0" smtClean="0">
                <a:solidFill>
                  <a:schemeClr val="tx1"/>
                </a:solidFill>
                <a:latin typeface="+mn-lt"/>
                <a:ea typeface="+mn-ea"/>
                <a:cs typeface="+mn-cs"/>
              </a:rPr>
              <a:t>[3] is not a name, it is only a relative path.</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Names and paths are not simply strings with certain syntax. They have special semantics in that they respect the namespace mappings of the current Session (see 6.3 Namespaces). The special property types NAME and PATH are provided to enable the storage of these values in the repository in a namespace-sensitive way</a:t>
            </a: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28</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In some cases, a property may have more than one value. A property that may have more than one value is referred to as a multi-valued property (regardless of whether it currently has one or more than one value).</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Whether a particular property is a multi-valued property is governed by the property definition applicable to it, which is determined by the node type of the property's parent node.</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values within a multi-valued property are ordered.</a:t>
            </a:r>
          </a:p>
          <a:p>
            <a:r>
              <a:rPr lang="en-US" sz="1200" b="0" i="0" u="none" strike="noStrike" kern="1200" baseline="0" dirty="0" smtClean="0">
                <a:solidFill>
                  <a:schemeClr val="tx1"/>
                </a:solidFill>
                <a:latin typeface="+mn-lt"/>
                <a:ea typeface="+mn-ea"/>
                <a:cs typeface="+mn-cs"/>
              </a:rPr>
              <a:t>Accessing the values of such a property is done with the method </a:t>
            </a:r>
            <a:r>
              <a:rPr lang="en-US" sz="1200" b="0" i="0" u="none" strike="noStrike" kern="1200" baseline="0" dirty="0" err="1" smtClean="0">
                <a:solidFill>
                  <a:schemeClr val="tx1"/>
                </a:solidFill>
                <a:latin typeface="+mn-lt"/>
                <a:ea typeface="+mn-ea"/>
                <a:cs typeface="+mn-cs"/>
              </a:rPr>
              <a:t>Property.getValues</a:t>
            </a:r>
            <a:r>
              <a:rPr lang="en-US" sz="1200" b="0" i="0" u="none" strike="noStrike" kern="1200" baseline="0" dirty="0" smtClean="0">
                <a:solidFill>
                  <a:schemeClr val="tx1"/>
                </a:solidFill>
                <a:latin typeface="+mn-lt"/>
                <a:ea typeface="+mn-ea"/>
                <a:cs typeface="+mn-cs"/>
              </a:rPr>
              <a:t>, which returns an array of Value objects that contains the values in their prescribed order.</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Accessing a multi-valued property with </a:t>
            </a:r>
            <a:r>
              <a:rPr lang="en-US" sz="1200" b="0" i="0" u="none" strike="noStrike" kern="1200" baseline="0" dirty="0" err="1" smtClean="0">
                <a:solidFill>
                  <a:schemeClr val="tx1"/>
                </a:solidFill>
                <a:latin typeface="+mn-lt"/>
                <a:ea typeface="+mn-ea"/>
                <a:cs typeface="+mn-cs"/>
              </a:rPr>
              <a:t>Property.getValue</a:t>
            </a:r>
            <a:r>
              <a:rPr lang="en-US" sz="1200" b="0" i="0" u="none" strike="noStrike" kern="1200" baseline="0" dirty="0" smtClean="0">
                <a:solidFill>
                  <a:schemeClr val="tx1"/>
                </a:solidFill>
                <a:latin typeface="+mn-lt"/>
                <a:ea typeface="+mn-ea"/>
                <a:cs typeface="+mn-cs"/>
              </a:rPr>
              <a:t>, or a single-value property with </a:t>
            </a:r>
            <a:r>
              <a:rPr lang="en-US" sz="1200" b="0" i="0" u="none" strike="noStrike" kern="1200" baseline="0" dirty="0" err="1" smtClean="0">
                <a:solidFill>
                  <a:schemeClr val="tx1"/>
                </a:solidFill>
                <a:latin typeface="+mn-lt"/>
                <a:ea typeface="+mn-ea"/>
                <a:cs typeface="+mn-cs"/>
              </a:rPr>
              <a:t>Property.getValues</a:t>
            </a:r>
            <a:r>
              <a:rPr lang="en-US" sz="1200" b="0" i="0" u="none" strike="noStrike" kern="1200" baseline="0" dirty="0" smtClean="0">
                <a:solidFill>
                  <a:schemeClr val="tx1"/>
                </a:solidFill>
                <a:latin typeface="+mn-lt"/>
                <a:ea typeface="+mn-ea"/>
                <a:cs typeface="+mn-cs"/>
              </a:rPr>
              <a:t> will throw a </a:t>
            </a:r>
            <a:r>
              <a:rPr lang="en-US" sz="1200" b="0" i="0" u="none" strike="noStrike" kern="1200" baseline="0" dirty="0" err="1" smtClean="0">
                <a:solidFill>
                  <a:schemeClr val="tx1"/>
                </a:solidFill>
                <a:latin typeface="+mn-lt"/>
                <a:ea typeface="+mn-ea"/>
                <a:cs typeface="+mn-cs"/>
              </a:rPr>
              <a:t>ValueFormatException</a:t>
            </a:r>
            <a:r>
              <a:rPr lang="en-US" sz="1200" b="0" i="0" u="none" strike="noStrike" kern="1200" baseline="0" dirty="0" smtClean="0">
                <a:solidFill>
                  <a:schemeClr val="tx1"/>
                </a:solidFill>
                <a:latin typeface="+mn-lt"/>
                <a:ea typeface="+mn-ea"/>
                <a:cs typeface="+mn-cs"/>
              </a:rPr>
              <a:t>.</a:t>
            </a:r>
          </a:p>
          <a:p>
            <a:r>
              <a:rPr lang="en-US" sz="1200" b="0" i="0" u="none" strike="noStrike" kern="1200" baseline="0" dirty="0" smtClean="0">
                <a:solidFill>
                  <a:schemeClr val="tx1"/>
                </a:solidFill>
                <a:latin typeface="+mn-lt"/>
                <a:ea typeface="+mn-ea"/>
                <a:cs typeface="+mn-cs"/>
              </a:rPr>
              <a:t>The values stored within a multi-valued property are all of the same type.</a:t>
            </a:r>
          </a:p>
          <a:p>
            <a:r>
              <a:rPr lang="en-US" sz="1200" b="0" i="0" u="none" strike="noStrike" kern="1200" baseline="0" dirty="0" smtClean="0">
                <a:solidFill>
                  <a:schemeClr val="tx1"/>
                </a:solidFill>
                <a:latin typeface="+mn-lt"/>
                <a:ea typeface="+mn-ea"/>
                <a:cs typeface="+mn-cs"/>
              </a:rPr>
              <a:t>As with single-value properties, there is no such thing as a null value. If a value within a multi-value property is set to null, this is equivalent to removing that value from the value array. In such a case the array is automatically compacted: shifting the indexes of those values with indexes greater than that of the removed value by -1.</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Note that this does mean that a multi-value property can have no values (i.e., be an empty array), whereas a single-value property either has a (non-null) value or does not exist.</a:t>
            </a:r>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No Null values</a:t>
            </a:r>
          </a:p>
          <a:p>
            <a:endParaRPr lang="fr-FR"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Every property must have a value. The range of property states does not include having a “null value”, or “no value”. Setting a property to “null” is equivalent to removing that property. In the case of multi-value properties, the setting of a particular value within the array to null results in the removal of that value and the compacting of the array. As a result it </a:t>
            </a:r>
            <a:r>
              <a:rPr lang="en-US" sz="1200" b="0" i="1" u="none" strike="noStrike" kern="1200" baseline="0" dirty="0" smtClean="0">
                <a:solidFill>
                  <a:schemeClr val="tx1"/>
                </a:solidFill>
                <a:latin typeface="+mn-lt"/>
                <a:ea typeface="+mn-ea"/>
                <a:cs typeface="+mn-cs"/>
              </a:rPr>
              <a:t>is </a:t>
            </a:r>
            <a:r>
              <a:rPr lang="en-US" sz="1200" b="0" i="0" u="none" strike="noStrike" kern="1200" baseline="0" dirty="0" smtClean="0">
                <a:solidFill>
                  <a:schemeClr val="tx1"/>
                </a:solidFill>
                <a:latin typeface="+mn-lt"/>
                <a:ea typeface="+mn-ea"/>
                <a:cs typeface="+mn-cs"/>
              </a:rPr>
              <a:t>possible to have a multi-value property with no values (an empty array). </a:t>
            </a:r>
          </a:p>
          <a:p>
            <a:endParaRPr lang="en-US" sz="1200" b="0" i="0" u="none" strike="noStrike" kern="1200" baseline="0" dirty="0" smtClean="0">
              <a:solidFill>
                <a:schemeClr val="tx1"/>
              </a:solidFill>
              <a:latin typeface="+mn-lt"/>
              <a:ea typeface="+mn-ea"/>
              <a:cs typeface="+mn-cs"/>
            </a:endParaRP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29</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Every node must have one and only one primary node type. The primary node type defines the names, types and other characteristics of the properties and child nodes that a node is allowed (or required) to have. Every node has a special property called </a:t>
            </a:r>
            <a:r>
              <a:rPr lang="en-US" sz="1200" b="0" i="0" u="none" strike="noStrike" kern="1200" baseline="0" dirty="0" err="1" smtClean="0">
                <a:solidFill>
                  <a:schemeClr val="tx1"/>
                </a:solidFill>
                <a:latin typeface="+mn-lt"/>
                <a:ea typeface="+mn-ea"/>
                <a:cs typeface="+mn-cs"/>
              </a:rPr>
              <a:t>jcr:primaryType</a:t>
            </a:r>
            <a:r>
              <a:rPr lang="en-US" sz="1200" b="0" i="0" u="none" strike="noStrike" kern="1200" baseline="0" dirty="0" smtClean="0">
                <a:solidFill>
                  <a:schemeClr val="tx1"/>
                </a:solidFill>
                <a:latin typeface="+mn-lt"/>
                <a:ea typeface="+mn-ea"/>
                <a:cs typeface="+mn-cs"/>
              </a:rPr>
              <a:t> that records the name of its primary node type.</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In addition to its primary node type, a node may also have one or more </a:t>
            </a:r>
            <a:r>
              <a:rPr lang="en-US" sz="1200" b="0" i="0" u="none" strike="noStrike" kern="1200" baseline="0" dirty="0" err="1" smtClean="0">
                <a:solidFill>
                  <a:schemeClr val="tx1"/>
                </a:solidFill>
                <a:latin typeface="+mn-lt"/>
                <a:ea typeface="+mn-ea"/>
                <a:cs typeface="+mn-cs"/>
              </a:rPr>
              <a:t>mixin</a:t>
            </a:r>
            <a:r>
              <a:rPr lang="en-US" sz="1200" b="0" i="0" u="none" strike="noStrike" kern="1200" baseline="0" dirty="0" smtClean="0">
                <a:solidFill>
                  <a:schemeClr val="tx1"/>
                </a:solidFill>
                <a:latin typeface="+mn-lt"/>
                <a:ea typeface="+mn-ea"/>
                <a:cs typeface="+mn-cs"/>
              </a:rPr>
              <a:t> types. These are node type definitions that can mandate extra characteristics (i.e., more child nodes, properties and their respective names and types) for a particular node in addition to those enforced by its primary node type. When a node is assigned a </a:t>
            </a:r>
            <a:r>
              <a:rPr lang="en-US" sz="1200" b="0" i="0" u="none" strike="noStrike" kern="1200" baseline="0" dirty="0" err="1" smtClean="0">
                <a:solidFill>
                  <a:schemeClr val="tx1"/>
                </a:solidFill>
                <a:latin typeface="+mn-lt"/>
                <a:ea typeface="+mn-ea"/>
                <a:cs typeface="+mn-cs"/>
              </a:rPr>
              <a:t>mixin</a:t>
            </a:r>
            <a:r>
              <a:rPr lang="en-US" sz="1200" b="0" i="0" u="none" strike="noStrike" kern="1200" baseline="0" dirty="0" smtClean="0">
                <a:solidFill>
                  <a:schemeClr val="tx1"/>
                </a:solidFill>
                <a:latin typeface="+mn-lt"/>
                <a:ea typeface="+mn-ea"/>
                <a:cs typeface="+mn-cs"/>
              </a:rPr>
              <a:t> node type, it acquires a special multi-value property called </a:t>
            </a:r>
            <a:r>
              <a:rPr lang="en-US" sz="1200" b="0" i="0" u="none" strike="noStrike" kern="1200" baseline="0" dirty="0" err="1" smtClean="0">
                <a:solidFill>
                  <a:schemeClr val="tx1"/>
                </a:solidFill>
                <a:latin typeface="+mn-lt"/>
                <a:ea typeface="+mn-ea"/>
                <a:cs typeface="+mn-cs"/>
              </a:rPr>
              <a:t>jcr:mixinTypes</a:t>
            </a:r>
            <a:r>
              <a:rPr lang="en-US" sz="1200" b="0" i="0" u="none" strike="noStrike" kern="1200" baseline="0" dirty="0" smtClean="0">
                <a:solidFill>
                  <a:schemeClr val="tx1"/>
                </a:solidFill>
                <a:latin typeface="+mn-lt"/>
                <a:ea typeface="+mn-ea"/>
                <a:cs typeface="+mn-cs"/>
              </a:rPr>
              <a:t> that records its </a:t>
            </a:r>
            <a:r>
              <a:rPr lang="en-US" sz="1200" b="0" i="0" u="none" strike="noStrike" kern="1200" baseline="0" dirty="0" err="1" smtClean="0">
                <a:solidFill>
                  <a:schemeClr val="tx1"/>
                </a:solidFill>
                <a:latin typeface="+mn-lt"/>
                <a:ea typeface="+mn-ea"/>
                <a:cs typeface="+mn-cs"/>
              </a:rPr>
              <a:t>mixin</a:t>
            </a:r>
            <a:r>
              <a:rPr lang="en-US" sz="1200" b="0" i="0" u="none" strike="noStrike" kern="1200" baseline="0" dirty="0" smtClean="0">
                <a:solidFill>
                  <a:schemeClr val="tx1"/>
                </a:solidFill>
                <a:latin typeface="+mn-lt"/>
                <a:ea typeface="+mn-ea"/>
                <a:cs typeface="+mn-cs"/>
              </a:rPr>
              <a:t> node types.</a:t>
            </a: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30</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31</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32</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33</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34</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35</a:t>
            </a:fld>
            <a:endParaRPr lang="fr-FR"/>
          </a:p>
        </p:txBody>
      </p:sp>
    </p:spTree>
    <p:extLst>
      <p:ext uri="{BB962C8B-B14F-4D97-AF65-F5344CB8AC3E}">
        <p14:creationId xmlns:p14="http://schemas.microsoft.com/office/powerpoint/2010/main" val="6970892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TextShape 1"/>
          <p:cNvSpPr txBox="1"/>
          <p:nvPr/>
        </p:nvSpPr>
        <p:spPr>
          <a:xfrm>
            <a:off x="4398840" y="9555120"/>
            <a:ext cx="3363480" cy="493200"/>
          </a:xfrm>
          <a:prstGeom prst="rect">
            <a:avLst/>
          </a:prstGeom>
        </p:spPr>
        <p:txBody>
          <a:bodyPr lIns="0" tIns="0" rIns="0" bIns="0" anchor="b"/>
          <a:lstStyle/>
          <a:p>
            <a:pPr algn="r">
              <a:lnSpc>
                <a:spcPct val="98000"/>
              </a:lnSpc>
            </a:pPr>
            <a:fld id="{3E64B84B-38F6-4BC3-B579-79BA48C66EE6}" type="slidenum">
              <a:rPr lang="fr-FR" sz="1400">
                <a:solidFill>
                  <a:srgbClr val="000000"/>
                </a:solidFill>
                <a:latin typeface="Times New Roman"/>
                <a:ea typeface="Arial Unicode MS"/>
              </a:rPr>
              <a:t>4</a:t>
            </a:fld>
            <a:endParaRPr/>
          </a:p>
        </p:txBody>
      </p:sp>
      <p:sp>
        <p:nvSpPr>
          <p:cNvPr id="318" name="CustomShape 2"/>
          <p:cNvSpPr/>
          <p:nvPr/>
        </p:nvSpPr>
        <p:spPr>
          <a:xfrm>
            <a:off x="4398840" y="9555120"/>
            <a:ext cx="3371400" cy="501120"/>
          </a:xfrm>
          <a:prstGeom prst="rect">
            <a:avLst/>
          </a:prstGeom>
        </p:spPr>
        <p:txBody>
          <a:bodyPr lIns="0" tIns="0" rIns="0" bIns="0" anchor="b"/>
          <a:lstStyle/>
          <a:p>
            <a:pPr algn="r">
              <a:lnSpc>
                <a:spcPct val="98000"/>
              </a:lnSpc>
            </a:pPr>
            <a:fld id="{B2FED42C-C7DC-4145-B934-28680CCD0971}" type="slidenum">
              <a:rPr lang="fr-FR" sz="1400">
                <a:solidFill>
                  <a:srgbClr val="000000"/>
                </a:solidFill>
                <a:latin typeface="Times New Roman"/>
                <a:ea typeface="Arial Unicode MS"/>
              </a:rPr>
              <a:t>4</a:t>
            </a:fld>
            <a:endParaRPr/>
          </a:p>
        </p:txBody>
      </p:sp>
      <p:sp>
        <p:nvSpPr>
          <p:cNvPr id="319" name="CustomShape 3"/>
          <p:cNvSpPr/>
          <p:nvPr/>
        </p:nvSpPr>
        <p:spPr>
          <a:xfrm>
            <a:off x="1101600" y="763560"/>
            <a:ext cx="5567040" cy="3771720"/>
          </a:xfrm>
          <a:prstGeom prst="rect">
            <a:avLst/>
          </a:prstGeom>
          <a:solidFill>
            <a:srgbClr val="FFFFFF"/>
          </a:solidFill>
          <a:ln w="9360">
            <a:solidFill>
              <a:srgbClr val="000000"/>
            </a:solidFill>
            <a:miter/>
          </a:ln>
        </p:spPr>
      </p:sp>
      <p:sp>
        <p:nvSpPr>
          <p:cNvPr id="320" name="PlaceHolder 4"/>
          <p:cNvSpPr>
            <a:spLocks noGrp="1"/>
          </p:cNvSpPr>
          <p:nvPr>
            <p:ph type="body"/>
          </p:nvPr>
        </p:nvSpPr>
        <p:spPr>
          <a:xfrm>
            <a:off x="777960" y="4776840"/>
            <a:ext cx="6210000" cy="4519080"/>
          </a:xfrm>
          <a:prstGeom prst="rect">
            <a:avLst/>
          </a:prstGeom>
        </p:spPr>
        <p:txBody>
          <a:bodyPr wrap="none" lIns="0" tIns="0" rIns="0" bIns="0" anchor="ctr"/>
          <a:lstStyle/>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TextShape 1"/>
          <p:cNvSpPr txBox="1"/>
          <p:nvPr/>
        </p:nvSpPr>
        <p:spPr>
          <a:xfrm>
            <a:off x="4398840" y="9555120"/>
            <a:ext cx="3363480" cy="493200"/>
          </a:xfrm>
          <a:prstGeom prst="rect">
            <a:avLst/>
          </a:prstGeom>
        </p:spPr>
        <p:txBody>
          <a:bodyPr lIns="0" tIns="0" rIns="0" bIns="0" anchor="b"/>
          <a:lstStyle/>
          <a:p>
            <a:pPr algn="r">
              <a:lnSpc>
                <a:spcPct val="98000"/>
              </a:lnSpc>
            </a:pPr>
            <a:fld id="{D7960808-78A3-4EAC-9BEB-0751D3A46753}" type="slidenum">
              <a:rPr lang="fr-FR" sz="1400">
                <a:solidFill>
                  <a:srgbClr val="FFFFFF"/>
                </a:solidFill>
                <a:latin typeface="Times New Roman"/>
                <a:ea typeface="Arial Unicode MS"/>
              </a:rPr>
              <a:t>36</a:t>
            </a:fld>
            <a:endParaRPr/>
          </a:p>
        </p:txBody>
      </p:sp>
      <p:sp>
        <p:nvSpPr>
          <p:cNvPr id="326" name="CustomShape 2"/>
          <p:cNvSpPr/>
          <p:nvPr/>
        </p:nvSpPr>
        <p:spPr>
          <a:xfrm>
            <a:off x="4398840" y="9555120"/>
            <a:ext cx="3371400" cy="501120"/>
          </a:xfrm>
          <a:prstGeom prst="rect">
            <a:avLst/>
          </a:prstGeom>
        </p:spPr>
        <p:txBody>
          <a:bodyPr lIns="0" tIns="0" rIns="0" bIns="0" anchor="b"/>
          <a:lstStyle/>
          <a:p>
            <a:pPr algn="r">
              <a:lnSpc>
                <a:spcPct val="98000"/>
              </a:lnSpc>
            </a:pPr>
            <a:fld id="{DB3ACD22-0068-4E49-96D8-6F29AE6AADA7}" type="slidenum">
              <a:rPr lang="fr-FR" sz="1400">
                <a:solidFill>
                  <a:srgbClr val="000000"/>
                </a:solidFill>
                <a:latin typeface="Times New Roman"/>
                <a:ea typeface="Arial Unicode MS"/>
              </a:rPr>
              <a:t>36</a:t>
            </a:fld>
            <a:endParaRPr/>
          </a:p>
        </p:txBody>
      </p:sp>
      <p:sp>
        <p:nvSpPr>
          <p:cNvPr id="327" name="CustomShape 3"/>
          <p:cNvSpPr/>
          <p:nvPr/>
        </p:nvSpPr>
        <p:spPr>
          <a:xfrm>
            <a:off x="1101600" y="763560"/>
            <a:ext cx="5567040" cy="3771720"/>
          </a:xfrm>
          <a:prstGeom prst="rect">
            <a:avLst/>
          </a:prstGeom>
          <a:solidFill>
            <a:srgbClr val="FFFFFF"/>
          </a:solidFill>
          <a:ln w="9360">
            <a:solidFill>
              <a:srgbClr val="000000"/>
            </a:solidFill>
            <a:miter/>
          </a:ln>
        </p:spPr>
      </p:sp>
      <p:sp>
        <p:nvSpPr>
          <p:cNvPr id="328" name="PlaceHolder 4"/>
          <p:cNvSpPr>
            <a:spLocks noGrp="1"/>
          </p:cNvSpPr>
          <p:nvPr>
            <p:ph type="body"/>
          </p:nvPr>
        </p:nvSpPr>
        <p:spPr>
          <a:xfrm>
            <a:off x="777960" y="4776840"/>
            <a:ext cx="6210000" cy="4519080"/>
          </a:xfrm>
          <a:prstGeom prst="rect">
            <a:avLst/>
          </a:prstGeom>
        </p:spPr>
        <p:txBody>
          <a:bodyPr wrap="none" lIns="0" tIns="0" rIns="0" bIns="0" anchor="ctr"/>
          <a:lstStyle/>
          <a:p>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dirty="0" smtClean="0"/>
              <a:t>The </a:t>
            </a:r>
            <a:r>
              <a:rPr lang="en-US" dirty="0" err="1" smtClean="0"/>
              <a:t>Chromattic</a:t>
            </a:r>
            <a:r>
              <a:rPr lang="en-US" smtClean="0"/>
              <a:t> projects is an object mapper framework that use Java Content Repository as back end storage</a:t>
            </a:r>
            <a:endParaRPr lang="en-US"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37</a:t>
            </a:fld>
            <a:endParaRPr lang="fr-FR"/>
          </a:p>
        </p:txBody>
      </p:sp>
    </p:spTree>
    <p:extLst>
      <p:ext uri="{BB962C8B-B14F-4D97-AF65-F5344CB8AC3E}">
        <p14:creationId xmlns:p14="http://schemas.microsoft.com/office/powerpoint/2010/main" val="8038047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TextShape 1"/>
          <p:cNvSpPr txBox="1"/>
          <p:nvPr/>
        </p:nvSpPr>
        <p:spPr>
          <a:xfrm>
            <a:off x="4398840" y="9555120"/>
            <a:ext cx="3363480" cy="493200"/>
          </a:xfrm>
          <a:prstGeom prst="rect">
            <a:avLst/>
          </a:prstGeom>
        </p:spPr>
        <p:txBody>
          <a:bodyPr lIns="0" tIns="0" rIns="0" bIns="0" anchor="b"/>
          <a:lstStyle/>
          <a:p>
            <a:pPr algn="r">
              <a:lnSpc>
                <a:spcPct val="98000"/>
              </a:lnSpc>
            </a:pPr>
            <a:fld id="{EEE63869-0150-4C24-8505-AABF07D7A26A}" type="slidenum">
              <a:rPr lang="fr-FR" sz="1400">
                <a:solidFill>
                  <a:srgbClr val="000000"/>
                </a:solidFill>
                <a:latin typeface="Times New Roman"/>
                <a:ea typeface="Arial Unicode MS"/>
              </a:rPr>
              <a:t>38</a:t>
            </a:fld>
            <a:endParaRPr/>
          </a:p>
        </p:txBody>
      </p:sp>
      <p:sp>
        <p:nvSpPr>
          <p:cNvPr id="330" name="CustomShape 2"/>
          <p:cNvSpPr/>
          <p:nvPr/>
        </p:nvSpPr>
        <p:spPr>
          <a:xfrm>
            <a:off x="4398840" y="9555120"/>
            <a:ext cx="3371400" cy="501120"/>
          </a:xfrm>
          <a:prstGeom prst="rect">
            <a:avLst/>
          </a:prstGeom>
        </p:spPr>
        <p:txBody>
          <a:bodyPr lIns="0" tIns="0" rIns="0" bIns="0" anchor="b"/>
          <a:lstStyle/>
          <a:p>
            <a:pPr algn="r">
              <a:lnSpc>
                <a:spcPct val="98000"/>
              </a:lnSpc>
            </a:pPr>
            <a:fld id="{FA410AE2-7D60-4E0F-9A62-A13BACB1DC3B}" type="slidenum">
              <a:rPr lang="fr-FR" sz="1400">
                <a:solidFill>
                  <a:srgbClr val="000000"/>
                </a:solidFill>
                <a:latin typeface="Times New Roman"/>
                <a:ea typeface="Arial Unicode MS"/>
              </a:rPr>
              <a:t>38</a:t>
            </a:fld>
            <a:endParaRPr/>
          </a:p>
        </p:txBody>
      </p:sp>
      <p:sp>
        <p:nvSpPr>
          <p:cNvPr id="331" name="CustomShape 3"/>
          <p:cNvSpPr/>
          <p:nvPr/>
        </p:nvSpPr>
        <p:spPr>
          <a:xfrm>
            <a:off x="1101600" y="763560"/>
            <a:ext cx="5567040" cy="3771720"/>
          </a:xfrm>
          <a:prstGeom prst="rect">
            <a:avLst/>
          </a:prstGeom>
          <a:solidFill>
            <a:srgbClr val="FFFFFF"/>
          </a:solidFill>
          <a:ln w="9360">
            <a:solidFill>
              <a:srgbClr val="000000"/>
            </a:solidFill>
            <a:miter/>
          </a:ln>
        </p:spPr>
      </p:sp>
      <p:sp>
        <p:nvSpPr>
          <p:cNvPr id="332" name="PlaceHolder 4"/>
          <p:cNvSpPr>
            <a:spLocks noGrp="1"/>
          </p:cNvSpPr>
          <p:nvPr>
            <p:ph type="body"/>
          </p:nvPr>
        </p:nvSpPr>
        <p:spPr>
          <a:xfrm>
            <a:off x="777960" y="4776840"/>
            <a:ext cx="6210000" cy="4519080"/>
          </a:xfrm>
          <a:prstGeom prst="rect">
            <a:avLst/>
          </a:prstGeom>
        </p:spPr>
        <p:txBody>
          <a:bodyPr wrap="none" lIns="0" tIns="0" rIns="0" bIns="0" anchor="ctr"/>
          <a:lstStyle/>
          <a:p>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GB" sz="2200" b="1" i="1" dirty="0" err="1" smtClean="0">
                <a:solidFill>
                  <a:srgbClr val="4C4C4C"/>
                </a:solidFill>
                <a:ea typeface="MS Gothic"/>
              </a:rPr>
              <a:t>Webdav</a:t>
            </a:r>
            <a:r>
              <a:rPr lang="en-GB" sz="2200" b="1" i="1" dirty="0" smtClean="0">
                <a:solidFill>
                  <a:srgbClr val="4C4C4C"/>
                </a:solidFill>
                <a:ea typeface="MS Gothic"/>
              </a:rPr>
              <a:t> Connector (with </a:t>
            </a:r>
            <a:r>
              <a:rPr lang="en-GB" sz="2200" b="1" i="1" dirty="0" err="1" smtClean="0">
                <a:solidFill>
                  <a:srgbClr val="4C4C4C"/>
                </a:solidFill>
                <a:ea typeface="MS Gothic"/>
              </a:rPr>
              <a:t>DeltaV</a:t>
            </a:r>
            <a:r>
              <a:rPr lang="en-GB" sz="2200" b="1" i="1" dirty="0" smtClean="0">
                <a:solidFill>
                  <a:srgbClr val="4C4C4C"/>
                </a:solidFill>
                <a:ea typeface="MS Gothic"/>
              </a:rPr>
              <a:t>  </a:t>
            </a:r>
            <a:r>
              <a:rPr lang="nl-NL" sz="2200" b="1" i="1" dirty="0" err="1" smtClean="0">
                <a:solidFill>
                  <a:srgbClr val="4C4C4C"/>
                </a:solidFill>
                <a:ea typeface="MS Gothic"/>
              </a:rPr>
              <a:t>Versioning</a:t>
            </a:r>
            <a:r>
              <a:rPr lang="nl-NL" sz="2200" b="1" i="1" dirty="0" smtClean="0">
                <a:solidFill>
                  <a:srgbClr val="4C4C4C"/>
                </a:solidFill>
                <a:ea typeface="MS Gothic"/>
              </a:rPr>
              <a:t> </a:t>
            </a:r>
            <a:r>
              <a:rPr lang="nl-NL" sz="2200" b="1" i="1" dirty="0" err="1" smtClean="0">
                <a:solidFill>
                  <a:srgbClr val="4C4C4C"/>
                </a:solidFill>
                <a:ea typeface="MS Gothic"/>
              </a:rPr>
              <a:t>Extensions</a:t>
            </a:r>
            <a:r>
              <a:rPr lang="en-US" sz="2200" b="1" i="1" dirty="0" smtClean="0">
                <a:solidFill>
                  <a:srgbClr val="4C4C4C"/>
                </a:solidFill>
                <a:ea typeface="MS Gothic"/>
              </a:rPr>
              <a:t> </a:t>
            </a:r>
            <a:r>
              <a:rPr lang="en-GB" sz="2200" b="1" i="1" dirty="0" smtClean="0">
                <a:solidFill>
                  <a:srgbClr val="4C4C4C"/>
                </a:solidFill>
                <a:ea typeface="MS Gothic"/>
              </a:rPr>
              <a:t>and DASL </a:t>
            </a:r>
            <a:r>
              <a:rPr lang="en-US" sz="2200" b="1" i="1" dirty="0" smtClean="0">
                <a:solidFill>
                  <a:srgbClr val="4C4C4C"/>
                </a:solidFill>
                <a:ea typeface="MS Gothic"/>
              </a:rPr>
              <a:t> DAV Searching and Locating</a:t>
            </a:r>
            <a:r>
              <a:rPr lang="en-GB" sz="2200" b="1" i="1" dirty="0" smtClean="0">
                <a:solidFill>
                  <a:srgbClr val="4C4C4C"/>
                </a:solidFill>
                <a:ea typeface="MS Gothic"/>
              </a:rPr>
              <a:t>, Access Control Protocol) based on JSR 311</a:t>
            </a:r>
          </a:p>
          <a:p>
            <a:pPr marL="0" marR="0" lvl="1" indent="0" algn="l" defTabSz="457200" rtl="0" eaLnBrk="1" fontAlgn="auto" latinLnBrk="0" hangingPunct="1">
              <a:lnSpc>
                <a:spcPct val="100000"/>
              </a:lnSpc>
              <a:spcBef>
                <a:spcPts val="0"/>
              </a:spcBef>
              <a:spcAft>
                <a:spcPts val="0"/>
              </a:spcAft>
              <a:buClrTx/>
              <a:buSzTx/>
              <a:buFontTx/>
              <a:buNone/>
              <a:tabLst/>
              <a:defRPr/>
            </a:pPr>
            <a:r>
              <a:rPr lang="en-GB" sz="2200" b="1" i="1" dirty="0" smtClean="0">
                <a:solidFill>
                  <a:srgbClr val="4C4C4C"/>
                </a:solidFill>
                <a:ea typeface="MS Gothic"/>
              </a:rPr>
              <a:t>JCA Resource Adapter (1.5) J2EE Connector Architecture</a:t>
            </a:r>
          </a:p>
          <a:p>
            <a:pPr marL="0" marR="0" lvl="1" indent="0" algn="l" defTabSz="457200" rtl="0" eaLnBrk="1" fontAlgn="auto" latinLnBrk="0" hangingPunct="1">
              <a:lnSpc>
                <a:spcPct val="100000"/>
              </a:lnSpc>
              <a:spcBef>
                <a:spcPts val="0"/>
              </a:spcBef>
              <a:spcAft>
                <a:spcPts val="0"/>
              </a:spcAft>
              <a:buClrTx/>
              <a:buSzTx/>
              <a:buFontTx/>
              <a:buNone/>
              <a:tabLst/>
              <a:defRPr/>
            </a:pPr>
            <a:r>
              <a:rPr lang="en-GB" sz="2200" b="1" i="1" dirty="0" smtClean="0">
                <a:solidFill>
                  <a:srgbClr val="4C4C4C"/>
                </a:solidFill>
                <a:ea typeface="MS Gothic"/>
              </a:rPr>
              <a:t>CRASH</a:t>
            </a:r>
            <a:r>
              <a:rPr lang="en-GB" sz="2200" b="1" i="1" baseline="0" dirty="0" smtClean="0">
                <a:solidFill>
                  <a:srgbClr val="4C4C4C"/>
                </a:solidFill>
                <a:ea typeface="MS Gothic"/>
              </a:rPr>
              <a:t> </a:t>
            </a:r>
            <a:r>
              <a:rPr lang="en-US" sz="2400" dirty="0" smtClean="0"/>
              <a:t>Common Reusable Shell</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2400" dirty="0" smtClean="0"/>
              <a:t>Content Management Interoperability Services</a:t>
            </a:r>
          </a:p>
          <a:p>
            <a:pPr marL="0" marR="0" lvl="1" indent="0" algn="l" defTabSz="457200" rtl="0" eaLnBrk="1" fontAlgn="auto" latinLnBrk="0" hangingPunct="1">
              <a:lnSpc>
                <a:spcPct val="100000"/>
              </a:lnSpc>
              <a:spcBef>
                <a:spcPts val="0"/>
              </a:spcBef>
              <a:spcAft>
                <a:spcPts val="0"/>
              </a:spcAft>
              <a:buClrTx/>
              <a:buSzTx/>
              <a:buFontTx/>
              <a:buNone/>
              <a:tabLst/>
              <a:defRPr/>
            </a:pPr>
            <a:endParaRPr lang="en-GB" sz="2200" b="1" i="1" dirty="0" smtClean="0">
              <a:solidFill>
                <a:srgbClr val="4C4C4C"/>
              </a:solidFill>
              <a:ea typeface="MS Gothic"/>
            </a:endParaRPr>
          </a:p>
          <a:p>
            <a:pPr marL="0" marR="0" lvl="1" indent="0" algn="l" defTabSz="457200" rtl="0" eaLnBrk="1" fontAlgn="auto" latinLnBrk="0" hangingPunct="1">
              <a:lnSpc>
                <a:spcPct val="100000"/>
              </a:lnSpc>
              <a:spcBef>
                <a:spcPts val="0"/>
              </a:spcBef>
              <a:spcAft>
                <a:spcPts val="0"/>
              </a:spcAft>
              <a:buClrTx/>
              <a:buSzTx/>
              <a:buFontTx/>
              <a:buNone/>
              <a:tabLst/>
              <a:defRPr/>
            </a:pPr>
            <a:endParaRPr lang="en-GB" sz="2200" b="1" i="1" dirty="0" smtClean="0">
              <a:solidFill>
                <a:srgbClr val="4C4C4C"/>
              </a:solidFill>
              <a:ea typeface="MS Gothic"/>
            </a:endParaRPr>
          </a:p>
          <a:p>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39</a:t>
            </a:fld>
            <a:endParaRPr lang="fr-FR"/>
          </a:p>
        </p:txBody>
      </p:sp>
    </p:spTree>
    <p:extLst>
      <p:ext uri="{BB962C8B-B14F-4D97-AF65-F5344CB8AC3E}">
        <p14:creationId xmlns:p14="http://schemas.microsoft.com/office/powerpoint/2010/main" val="21418502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TextShape 1"/>
          <p:cNvSpPr txBox="1"/>
          <p:nvPr/>
        </p:nvSpPr>
        <p:spPr>
          <a:xfrm>
            <a:off x="4398840" y="9555120"/>
            <a:ext cx="3363480" cy="493200"/>
          </a:xfrm>
          <a:prstGeom prst="rect">
            <a:avLst/>
          </a:prstGeom>
        </p:spPr>
        <p:txBody>
          <a:bodyPr lIns="0" tIns="0" rIns="0" bIns="0" anchor="b"/>
          <a:lstStyle/>
          <a:p>
            <a:pPr algn="r">
              <a:lnSpc>
                <a:spcPct val="98000"/>
              </a:lnSpc>
            </a:pPr>
            <a:fld id="{EEE63869-0150-4C24-8505-AABF07D7A26A}" type="slidenum">
              <a:rPr lang="fr-FR" sz="1400">
                <a:solidFill>
                  <a:srgbClr val="000000"/>
                </a:solidFill>
                <a:latin typeface="Times New Roman"/>
                <a:ea typeface="Arial Unicode MS"/>
              </a:rPr>
              <a:t>40</a:t>
            </a:fld>
            <a:endParaRPr/>
          </a:p>
        </p:txBody>
      </p:sp>
      <p:sp>
        <p:nvSpPr>
          <p:cNvPr id="330" name="CustomShape 2"/>
          <p:cNvSpPr/>
          <p:nvPr/>
        </p:nvSpPr>
        <p:spPr>
          <a:xfrm>
            <a:off x="4398840" y="9555120"/>
            <a:ext cx="3371400" cy="501120"/>
          </a:xfrm>
          <a:prstGeom prst="rect">
            <a:avLst/>
          </a:prstGeom>
        </p:spPr>
        <p:txBody>
          <a:bodyPr lIns="0" tIns="0" rIns="0" bIns="0" anchor="b"/>
          <a:lstStyle/>
          <a:p>
            <a:pPr algn="r">
              <a:lnSpc>
                <a:spcPct val="98000"/>
              </a:lnSpc>
            </a:pPr>
            <a:fld id="{FA410AE2-7D60-4E0F-9A62-A13BACB1DC3B}" type="slidenum">
              <a:rPr lang="fr-FR" sz="1400">
                <a:solidFill>
                  <a:srgbClr val="000000"/>
                </a:solidFill>
                <a:latin typeface="Times New Roman"/>
                <a:ea typeface="Arial Unicode MS"/>
              </a:rPr>
              <a:t>40</a:t>
            </a:fld>
            <a:endParaRPr/>
          </a:p>
        </p:txBody>
      </p:sp>
      <p:sp>
        <p:nvSpPr>
          <p:cNvPr id="331" name="CustomShape 3"/>
          <p:cNvSpPr/>
          <p:nvPr/>
        </p:nvSpPr>
        <p:spPr>
          <a:xfrm>
            <a:off x="1101600" y="763560"/>
            <a:ext cx="5567040" cy="3771720"/>
          </a:xfrm>
          <a:prstGeom prst="rect">
            <a:avLst/>
          </a:prstGeom>
          <a:solidFill>
            <a:srgbClr val="FFFFFF"/>
          </a:solidFill>
          <a:ln w="9360">
            <a:solidFill>
              <a:srgbClr val="000000"/>
            </a:solidFill>
            <a:miter/>
          </a:ln>
        </p:spPr>
      </p:sp>
      <p:sp>
        <p:nvSpPr>
          <p:cNvPr id="332" name="PlaceHolder 4"/>
          <p:cNvSpPr>
            <a:spLocks noGrp="1"/>
          </p:cNvSpPr>
          <p:nvPr>
            <p:ph type="body"/>
          </p:nvPr>
        </p:nvSpPr>
        <p:spPr>
          <a:xfrm>
            <a:off x="777960" y="4776840"/>
            <a:ext cx="6210000" cy="4519080"/>
          </a:xfrm>
          <a:prstGeom prst="rect">
            <a:avLst/>
          </a:prstGeom>
        </p:spPr>
        <p:txBody>
          <a:bodyPr wrap="none" lIns="0" tIns="0" rIns="0" bIns="0" anchor="ctr"/>
          <a:lstStyle/>
          <a:p>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endParaRPr lang="en-GB" sz="2200" b="1" i="1" dirty="0" smtClean="0">
              <a:solidFill>
                <a:srgbClr val="4C4C4C"/>
              </a:solidFill>
              <a:ea typeface="MS Gothic"/>
            </a:endParaRPr>
          </a:p>
          <a:p>
            <a:pPr marL="0" marR="0" lvl="1" indent="0" algn="l" defTabSz="457200" rtl="0" eaLnBrk="1" fontAlgn="auto" latinLnBrk="0" hangingPunct="1">
              <a:lnSpc>
                <a:spcPct val="100000"/>
              </a:lnSpc>
              <a:spcBef>
                <a:spcPts val="0"/>
              </a:spcBef>
              <a:spcAft>
                <a:spcPts val="0"/>
              </a:spcAft>
              <a:buClrTx/>
              <a:buSzTx/>
              <a:buFontTx/>
              <a:buNone/>
              <a:tabLst/>
              <a:defRPr/>
            </a:pPr>
            <a:endParaRPr lang="en-GB" sz="2200" b="1" i="1" dirty="0" smtClean="0">
              <a:solidFill>
                <a:srgbClr val="4C4C4C"/>
              </a:solidFill>
              <a:ea typeface="MS Gothic"/>
            </a:endParaRPr>
          </a:p>
          <a:p>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41</a:t>
            </a:fld>
            <a:endParaRPr lang="fr-FR"/>
          </a:p>
        </p:txBody>
      </p:sp>
    </p:spTree>
    <p:extLst>
      <p:ext uri="{BB962C8B-B14F-4D97-AF65-F5344CB8AC3E}">
        <p14:creationId xmlns:p14="http://schemas.microsoft.com/office/powerpoint/2010/main" val="214185022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TextShape 1"/>
          <p:cNvSpPr txBox="1"/>
          <p:nvPr/>
        </p:nvSpPr>
        <p:spPr>
          <a:xfrm>
            <a:off x="4398840" y="9555120"/>
            <a:ext cx="3363480" cy="493200"/>
          </a:xfrm>
          <a:prstGeom prst="rect">
            <a:avLst/>
          </a:prstGeom>
        </p:spPr>
        <p:txBody>
          <a:bodyPr lIns="0" tIns="0" rIns="0" bIns="0" anchor="b"/>
          <a:lstStyle/>
          <a:p>
            <a:pPr algn="r">
              <a:lnSpc>
                <a:spcPct val="98000"/>
              </a:lnSpc>
            </a:pPr>
            <a:fld id="{EEE63869-0150-4C24-8505-AABF07D7A26A}" type="slidenum">
              <a:rPr lang="fr-FR" sz="1400">
                <a:solidFill>
                  <a:srgbClr val="000000"/>
                </a:solidFill>
                <a:latin typeface="Times New Roman"/>
                <a:ea typeface="Arial Unicode MS"/>
              </a:rPr>
              <a:t>42</a:t>
            </a:fld>
            <a:endParaRPr/>
          </a:p>
        </p:txBody>
      </p:sp>
      <p:sp>
        <p:nvSpPr>
          <p:cNvPr id="330" name="CustomShape 2"/>
          <p:cNvSpPr/>
          <p:nvPr/>
        </p:nvSpPr>
        <p:spPr>
          <a:xfrm>
            <a:off x="4398840" y="9555120"/>
            <a:ext cx="3371400" cy="501120"/>
          </a:xfrm>
          <a:prstGeom prst="rect">
            <a:avLst/>
          </a:prstGeom>
        </p:spPr>
        <p:txBody>
          <a:bodyPr lIns="0" tIns="0" rIns="0" bIns="0" anchor="b"/>
          <a:lstStyle/>
          <a:p>
            <a:pPr algn="r">
              <a:lnSpc>
                <a:spcPct val="98000"/>
              </a:lnSpc>
            </a:pPr>
            <a:fld id="{FA410AE2-7D60-4E0F-9A62-A13BACB1DC3B}" type="slidenum">
              <a:rPr lang="fr-FR" sz="1400">
                <a:solidFill>
                  <a:srgbClr val="000000"/>
                </a:solidFill>
                <a:latin typeface="Times New Roman"/>
                <a:ea typeface="Arial Unicode MS"/>
              </a:rPr>
              <a:t>42</a:t>
            </a:fld>
            <a:endParaRPr/>
          </a:p>
        </p:txBody>
      </p:sp>
      <p:sp>
        <p:nvSpPr>
          <p:cNvPr id="331" name="CustomShape 3"/>
          <p:cNvSpPr/>
          <p:nvPr/>
        </p:nvSpPr>
        <p:spPr>
          <a:xfrm>
            <a:off x="1101600" y="763560"/>
            <a:ext cx="5567040" cy="3771720"/>
          </a:xfrm>
          <a:prstGeom prst="rect">
            <a:avLst/>
          </a:prstGeom>
          <a:solidFill>
            <a:srgbClr val="FFFFFF"/>
          </a:solidFill>
          <a:ln w="9360">
            <a:solidFill>
              <a:srgbClr val="000000"/>
            </a:solidFill>
            <a:miter/>
          </a:ln>
        </p:spPr>
      </p:sp>
      <p:sp>
        <p:nvSpPr>
          <p:cNvPr id="332" name="PlaceHolder 4"/>
          <p:cNvSpPr>
            <a:spLocks noGrp="1"/>
          </p:cNvSpPr>
          <p:nvPr>
            <p:ph type="body"/>
          </p:nvPr>
        </p:nvSpPr>
        <p:spPr>
          <a:xfrm>
            <a:off x="777960" y="4776840"/>
            <a:ext cx="6210000" cy="4519080"/>
          </a:xfrm>
          <a:prstGeom prst="rect">
            <a:avLst/>
          </a:prstGeom>
        </p:spPr>
        <p:txBody>
          <a:bodyPr wrap="none" lIns="0" tIns="0" rIns="0" bIns="0" anchor="ctr"/>
          <a:lstStyle/>
          <a:p>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dirty="0" smtClean="0"/>
              <a:t>Compact Node Definition</a:t>
            </a:r>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43</a:t>
            </a:fld>
            <a:endParaRPr lang="fr-FR"/>
          </a:p>
        </p:txBody>
      </p:sp>
    </p:spTree>
    <p:extLst>
      <p:ext uri="{BB962C8B-B14F-4D97-AF65-F5344CB8AC3E}">
        <p14:creationId xmlns:p14="http://schemas.microsoft.com/office/powerpoint/2010/main" val="17021649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TextShape 1"/>
          <p:cNvSpPr txBox="1"/>
          <p:nvPr/>
        </p:nvSpPr>
        <p:spPr>
          <a:xfrm>
            <a:off x="4398840" y="9555120"/>
            <a:ext cx="3363480" cy="493200"/>
          </a:xfrm>
          <a:prstGeom prst="rect">
            <a:avLst/>
          </a:prstGeom>
        </p:spPr>
        <p:txBody>
          <a:bodyPr lIns="0" tIns="0" rIns="0" bIns="0" anchor="b"/>
          <a:lstStyle/>
          <a:p>
            <a:pPr algn="r">
              <a:lnSpc>
                <a:spcPct val="98000"/>
              </a:lnSpc>
            </a:pPr>
            <a:fld id="{EEE63869-0150-4C24-8505-AABF07D7A26A}" type="slidenum">
              <a:rPr lang="fr-FR" sz="1400">
                <a:solidFill>
                  <a:srgbClr val="000000"/>
                </a:solidFill>
                <a:latin typeface="Times New Roman"/>
                <a:ea typeface="Arial Unicode MS"/>
              </a:rPr>
              <a:t>44</a:t>
            </a:fld>
            <a:endParaRPr/>
          </a:p>
        </p:txBody>
      </p:sp>
      <p:sp>
        <p:nvSpPr>
          <p:cNvPr id="330" name="CustomShape 2"/>
          <p:cNvSpPr/>
          <p:nvPr/>
        </p:nvSpPr>
        <p:spPr>
          <a:xfrm>
            <a:off x="4398840" y="9555120"/>
            <a:ext cx="3371400" cy="501120"/>
          </a:xfrm>
          <a:prstGeom prst="rect">
            <a:avLst/>
          </a:prstGeom>
        </p:spPr>
        <p:txBody>
          <a:bodyPr lIns="0" tIns="0" rIns="0" bIns="0" anchor="b"/>
          <a:lstStyle/>
          <a:p>
            <a:pPr algn="r">
              <a:lnSpc>
                <a:spcPct val="98000"/>
              </a:lnSpc>
            </a:pPr>
            <a:fld id="{FA410AE2-7D60-4E0F-9A62-A13BACB1DC3B}" type="slidenum">
              <a:rPr lang="fr-FR" sz="1400">
                <a:solidFill>
                  <a:srgbClr val="000000"/>
                </a:solidFill>
                <a:latin typeface="Times New Roman"/>
                <a:ea typeface="Arial Unicode MS"/>
              </a:rPr>
              <a:t>44</a:t>
            </a:fld>
            <a:endParaRPr/>
          </a:p>
        </p:txBody>
      </p:sp>
      <p:sp>
        <p:nvSpPr>
          <p:cNvPr id="331" name="CustomShape 3"/>
          <p:cNvSpPr/>
          <p:nvPr/>
        </p:nvSpPr>
        <p:spPr>
          <a:xfrm>
            <a:off x="1101600" y="763560"/>
            <a:ext cx="5567040" cy="3771720"/>
          </a:xfrm>
          <a:prstGeom prst="rect">
            <a:avLst/>
          </a:prstGeom>
          <a:solidFill>
            <a:srgbClr val="FFFFFF"/>
          </a:solidFill>
          <a:ln w="9360">
            <a:solidFill>
              <a:srgbClr val="000000"/>
            </a:solidFill>
            <a:miter/>
          </a:ln>
        </p:spPr>
      </p:sp>
      <p:sp>
        <p:nvSpPr>
          <p:cNvPr id="332" name="PlaceHolder 4"/>
          <p:cNvSpPr>
            <a:spLocks noGrp="1"/>
          </p:cNvSpPr>
          <p:nvPr>
            <p:ph type="body"/>
          </p:nvPr>
        </p:nvSpPr>
        <p:spPr>
          <a:xfrm>
            <a:off x="777960" y="4776840"/>
            <a:ext cx="6210000" cy="4519080"/>
          </a:xfrm>
          <a:prstGeom prst="rect">
            <a:avLst/>
          </a:prstGeom>
        </p:spPr>
        <p:txBody>
          <a:bodyPr wrap="none" lIns="0" tIns="0" rIns="0" bIns="0" anchor="ctr"/>
          <a:lstStyle/>
          <a:p>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dirty="0" smtClean="0"/>
              <a:t>Compact Node Definition</a:t>
            </a:r>
          </a:p>
          <a:p>
            <a:r>
              <a:rPr lang="en-US" dirty="0" smtClean="0"/>
              <a:t>Primitive </a:t>
            </a:r>
            <a:r>
              <a:rPr lang="en-US" smtClean="0"/>
              <a:t>Wrapper Class</a:t>
            </a:r>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46</a:t>
            </a:fld>
            <a:endParaRPr lang="fr-FR"/>
          </a:p>
        </p:txBody>
      </p:sp>
    </p:spTree>
    <p:extLst>
      <p:ext uri="{BB962C8B-B14F-4D97-AF65-F5344CB8AC3E}">
        <p14:creationId xmlns:p14="http://schemas.microsoft.com/office/powerpoint/2010/main" val="17021649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TextShape 1"/>
          <p:cNvSpPr txBox="1"/>
          <p:nvPr/>
        </p:nvSpPr>
        <p:spPr>
          <a:xfrm>
            <a:off x="4398840" y="9555120"/>
            <a:ext cx="3363480" cy="493200"/>
          </a:xfrm>
          <a:prstGeom prst="rect">
            <a:avLst/>
          </a:prstGeom>
        </p:spPr>
        <p:txBody>
          <a:bodyPr lIns="0" tIns="0" rIns="0" bIns="0" anchor="b"/>
          <a:lstStyle/>
          <a:p>
            <a:pPr algn="r">
              <a:lnSpc>
                <a:spcPct val="98000"/>
              </a:lnSpc>
            </a:pPr>
            <a:fld id="{3E64B84B-38F6-4BC3-B579-79BA48C66EE6}" type="slidenum">
              <a:rPr lang="fr-FR" sz="1400">
                <a:solidFill>
                  <a:srgbClr val="000000"/>
                </a:solidFill>
                <a:latin typeface="Times New Roman"/>
                <a:ea typeface="Arial Unicode MS"/>
              </a:rPr>
              <a:t>6</a:t>
            </a:fld>
            <a:endParaRPr/>
          </a:p>
        </p:txBody>
      </p:sp>
      <p:sp>
        <p:nvSpPr>
          <p:cNvPr id="318" name="CustomShape 2"/>
          <p:cNvSpPr/>
          <p:nvPr/>
        </p:nvSpPr>
        <p:spPr>
          <a:xfrm>
            <a:off x="4398840" y="9555120"/>
            <a:ext cx="3371400" cy="501120"/>
          </a:xfrm>
          <a:prstGeom prst="rect">
            <a:avLst/>
          </a:prstGeom>
        </p:spPr>
        <p:txBody>
          <a:bodyPr lIns="0" tIns="0" rIns="0" bIns="0" anchor="b"/>
          <a:lstStyle/>
          <a:p>
            <a:pPr algn="r">
              <a:lnSpc>
                <a:spcPct val="98000"/>
              </a:lnSpc>
            </a:pPr>
            <a:fld id="{B2FED42C-C7DC-4145-B934-28680CCD0971}" type="slidenum">
              <a:rPr lang="fr-FR" sz="1400">
                <a:solidFill>
                  <a:srgbClr val="000000"/>
                </a:solidFill>
                <a:latin typeface="Times New Roman"/>
                <a:ea typeface="Arial Unicode MS"/>
              </a:rPr>
              <a:t>6</a:t>
            </a:fld>
            <a:endParaRPr/>
          </a:p>
        </p:txBody>
      </p:sp>
      <p:sp>
        <p:nvSpPr>
          <p:cNvPr id="319" name="CustomShape 3"/>
          <p:cNvSpPr/>
          <p:nvPr/>
        </p:nvSpPr>
        <p:spPr>
          <a:xfrm>
            <a:off x="1101600" y="763560"/>
            <a:ext cx="5567040" cy="3771720"/>
          </a:xfrm>
          <a:prstGeom prst="rect">
            <a:avLst/>
          </a:prstGeom>
          <a:solidFill>
            <a:srgbClr val="FFFFFF"/>
          </a:solidFill>
          <a:ln w="9360">
            <a:solidFill>
              <a:srgbClr val="000000"/>
            </a:solidFill>
            <a:miter/>
          </a:ln>
        </p:spPr>
      </p:sp>
      <p:sp>
        <p:nvSpPr>
          <p:cNvPr id="320" name="PlaceHolder 4"/>
          <p:cNvSpPr>
            <a:spLocks noGrp="1"/>
          </p:cNvSpPr>
          <p:nvPr>
            <p:ph type="body"/>
          </p:nvPr>
        </p:nvSpPr>
        <p:spPr>
          <a:xfrm>
            <a:off x="777960" y="4776840"/>
            <a:ext cx="6210000" cy="4519080"/>
          </a:xfrm>
          <a:prstGeom prst="rect">
            <a:avLst/>
          </a:prstGeom>
        </p:spPr>
        <p:txBody>
          <a:bodyPr wrap="none" lIns="0" tIns="0" rIns="0" bIns="0" anchor="ctr"/>
          <a:lstStyle/>
          <a:p>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TextShape 1"/>
          <p:cNvSpPr txBox="1"/>
          <p:nvPr/>
        </p:nvSpPr>
        <p:spPr>
          <a:xfrm>
            <a:off x="4398840" y="9555120"/>
            <a:ext cx="3363480" cy="493200"/>
          </a:xfrm>
          <a:prstGeom prst="rect">
            <a:avLst/>
          </a:prstGeom>
        </p:spPr>
        <p:txBody>
          <a:bodyPr lIns="0" tIns="0" rIns="0" bIns="0" anchor="b"/>
          <a:lstStyle/>
          <a:p>
            <a:pPr algn="r">
              <a:lnSpc>
                <a:spcPct val="98000"/>
              </a:lnSpc>
            </a:pPr>
            <a:fld id="{C49C2B84-00CE-4543-A206-1E2E93E7B814}" type="slidenum">
              <a:rPr lang="fr-FR" sz="1400">
                <a:solidFill>
                  <a:srgbClr val="000000"/>
                </a:solidFill>
                <a:latin typeface="Times New Roman"/>
                <a:ea typeface="Arial Unicode MS"/>
              </a:rPr>
              <a:t>47</a:t>
            </a:fld>
            <a:endParaRPr/>
          </a:p>
        </p:txBody>
      </p:sp>
      <p:sp>
        <p:nvSpPr>
          <p:cNvPr id="350" name="CustomShape 2"/>
          <p:cNvSpPr/>
          <p:nvPr/>
        </p:nvSpPr>
        <p:spPr>
          <a:xfrm>
            <a:off x="4398840" y="9555120"/>
            <a:ext cx="3371400" cy="501120"/>
          </a:xfrm>
          <a:prstGeom prst="rect">
            <a:avLst/>
          </a:prstGeom>
        </p:spPr>
        <p:txBody>
          <a:bodyPr lIns="0" tIns="0" rIns="0" bIns="0" anchor="b"/>
          <a:lstStyle/>
          <a:p>
            <a:pPr algn="r">
              <a:lnSpc>
                <a:spcPct val="98000"/>
              </a:lnSpc>
            </a:pPr>
            <a:fld id="{57145B33-5827-4122-81BC-94EF215617DE}" type="slidenum">
              <a:rPr lang="fr-FR" sz="1400">
                <a:solidFill>
                  <a:srgbClr val="000000"/>
                </a:solidFill>
                <a:latin typeface="Times New Roman"/>
                <a:ea typeface="Arial Unicode MS"/>
              </a:rPr>
              <a:t>47</a:t>
            </a:fld>
            <a:endParaRPr/>
          </a:p>
        </p:txBody>
      </p:sp>
      <p:sp>
        <p:nvSpPr>
          <p:cNvPr id="351" name="CustomShape 3"/>
          <p:cNvSpPr/>
          <p:nvPr/>
        </p:nvSpPr>
        <p:spPr>
          <a:xfrm>
            <a:off x="1103400" y="763560"/>
            <a:ext cx="5565240" cy="3771720"/>
          </a:xfrm>
          <a:prstGeom prst="rect">
            <a:avLst/>
          </a:prstGeom>
          <a:solidFill>
            <a:srgbClr val="FFFFFF"/>
          </a:solidFill>
          <a:ln w="9360">
            <a:solidFill>
              <a:srgbClr val="000000"/>
            </a:solidFill>
            <a:miter/>
          </a:ln>
        </p:spPr>
      </p:sp>
      <p:sp>
        <p:nvSpPr>
          <p:cNvPr id="352" name="PlaceHolder 4"/>
          <p:cNvSpPr>
            <a:spLocks noGrp="1"/>
          </p:cNvSpPr>
          <p:nvPr>
            <p:ph type="body"/>
          </p:nvPr>
        </p:nvSpPr>
        <p:spPr>
          <a:xfrm>
            <a:off x="777960" y="4776840"/>
            <a:ext cx="6210000" cy="4519080"/>
          </a:xfrm>
          <a:prstGeom prst="rect">
            <a:avLst/>
          </a:prstGeom>
        </p:spPr>
        <p:txBody>
          <a:bodyPr wrap="none" lIns="0" tIns="0" rIns="0" bIns="0" anchor="ctr"/>
          <a:lstStyle/>
          <a:p>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dirty="0" smtClean="0"/>
              <a:t>As the number of vendors offering proprietary content repositories has increased, the need for a common programmatic interface to these repositories has become apparent. The aim of the Content Repository for Java Technology API specification is to provide such an interface and, in doing so, lay the foundations for a true industry-wide content infrastructure.</a:t>
            </a:r>
          </a:p>
          <a:p>
            <a:r>
              <a:rPr lang="en-US" dirty="0" smtClean="0"/>
              <a:t>Application developers and custom solution integrators will be able to avoid the costs associated with learning the particular API of each repository vendor. Instead, programmers will be able to develop content-based application logic independently of the underlying repository architecture or physical storage.</a:t>
            </a:r>
          </a:p>
          <a:p>
            <a:r>
              <a:rPr lang="en-US" dirty="0" smtClean="0"/>
              <a:t>Customers will also benefit by being able to exchange their underlying repositories without touching any of the applications built on top of them.</a:t>
            </a:r>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7</a:t>
            </a:fld>
            <a:endParaRPr lang="fr-FR"/>
          </a:p>
        </p:txBody>
      </p:sp>
    </p:spTree>
    <p:extLst>
      <p:ext uri="{BB962C8B-B14F-4D97-AF65-F5344CB8AC3E}">
        <p14:creationId xmlns:p14="http://schemas.microsoft.com/office/powerpoint/2010/main" val="635880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dirty="0" smtClean="0"/>
              <a:t>ENT Corporation, a large distributed enterprise, has different content management systems in different divisions. Their Knowledge Management (KM) team has developed an idea for better discovery of corporate assets across the various repositories.</a:t>
            </a:r>
          </a:p>
          <a:p>
            <a:r>
              <a:rPr lang="en-US" dirty="0" smtClean="0"/>
              <a:t>The team implements the application using the Content Repository for Java Technology API to the content management (CM) systems. As the KM team finds more CM systems across the enterprise, the application can easily harvest the new data as well as that from the existing systems.</a:t>
            </a:r>
          </a:p>
          <a:p>
            <a:r>
              <a:rPr lang="en-US" dirty="0" smtClean="0"/>
              <a:t>Additionally, the presentation templates that cover the corporate design guidelines for the organization have been developed based on this specification in a Java framework around JSP.</a:t>
            </a:r>
          </a:p>
          <a:p>
            <a:endParaRPr lang="en-US" dirty="0" smtClean="0"/>
          </a:p>
          <a:p>
            <a:r>
              <a:rPr lang="en-US" dirty="0" smtClean="0"/>
              <a:t>A year later, two divisions switch their CM vendors. As part of the migration process, the KM discovery application is tested against the new CMS in those divisions. Other than having its configuration file updated, the application works as before.</a:t>
            </a:r>
          </a:p>
          <a:p>
            <a:r>
              <a:rPr lang="en-US" dirty="0" smtClean="0"/>
              <a:t>Through their standardized interface these repositories allow simple migration of the content from the two old repositories to the new one; this means that the content can be converted from the source repository to the newly purchased destination repository through a simple export and import.</a:t>
            </a:r>
          </a:p>
          <a:p>
            <a:endParaRPr lang="en-US" dirty="0" smtClean="0"/>
          </a:p>
          <a:p>
            <a:r>
              <a:rPr lang="en-US" dirty="0" smtClean="0"/>
              <a:t>Furthermore, all the content presentation templates developed against this specification keep working as before. In the case of ENT the development of this presentation logic was one of the major investments made when the intranet and the public Internet website were first developed. Being able to migrate this logic painlessly to work on top of the new repository is therefore of great benefit.</a:t>
            </a:r>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8</a:t>
            </a:fld>
            <a:endParaRPr lang="fr-FR"/>
          </a:p>
        </p:txBody>
      </p:sp>
    </p:spTree>
    <p:extLst>
      <p:ext uri="{BB962C8B-B14F-4D97-AF65-F5344CB8AC3E}">
        <p14:creationId xmlns:p14="http://schemas.microsoft.com/office/powerpoint/2010/main" val="2574618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dirty="0" err="1" smtClean="0"/>
              <a:t>PersonalizeIt</a:t>
            </a:r>
            <a:r>
              <a:rPr lang="en-US" dirty="0" smtClean="0"/>
              <a:t> Software Corp., a vendor of personalization and portal software, needs to gain access to meta-information and content that is aggregated and managed by content management systems.</a:t>
            </a:r>
          </a:p>
          <a:p>
            <a:r>
              <a:rPr lang="en-US" dirty="0" smtClean="0"/>
              <a:t>Since, historically, the CM market has been quite diverse, </a:t>
            </a:r>
            <a:r>
              <a:rPr lang="en-US" dirty="0" err="1" smtClean="0"/>
              <a:t>PersonalizeIt</a:t>
            </a:r>
            <a:r>
              <a:rPr lang="en-US" dirty="0" smtClean="0"/>
              <a:t> has had to integrate into many different proprietary APIs. This meant that </a:t>
            </a:r>
            <a:r>
              <a:rPr lang="en-US" dirty="0" err="1" smtClean="0"/>
              <a:t>PersonalizeIt</a:t>
            </a:r>
            <a:r>
              <a:rPr lang="en-US" dirty="0" smtClean="0"/>
              <a:t> had to spend a large amount of time familiarizing their developers with these APIs and had to maintain compatibility with all the different APIs as the various CM vendors' products evolved.</a:t>
            </a:r>
          </a:p>
          <a:p>
            <a:endParaRPr lang="en-US" dirty="0" smtClean="0"/>
          </a:p>
          <a:p>
            <a:r>
              <a:rPr lang="en-US" dirty="0" smtClean="0"/>
              <a:t>Since the adoption of this specification, </a:t>
            </a:r>
            <a:r>
              <a:rPr lang="en-US" dirty="0" err="1" smtClean="0"/>
              <a:t>PersonalizeIt</a:t>
            </a:r>
            <a:r>
              <a:rPr lang="en-US" dirty="0" smtClean="0"/>
              <a:t> offers a standard interface to compliant repositories. Therefore, they no longer have to maintain dozens of proprietary integrations and can concentrate on their core competency.</a:t>
            </a:r>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10</a:t>
            </a:fld>
            <a:endParaRPr lang="fr-FR"/>
          </a:p>
        </p:txBody>
      </p:sp>
    </p:spTree>
    <p:extLst>
      <p:ext uri="{BB962C8B-B14F-4D97-AF65-F5344CB8AC3E}">
        <p14:creationId xmlns:p14="http://schemas.microsoft.com/office/powerpoint/2010/main" val="1026964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103313" y="754063"/>
            <a:ext cx="5565775" cy="3771900"/>
          </a:xfrm>
          <a:prstGeom prst="rect">
            <a:avLst/>
          </a:prstGeom>
          <a:noFill/>
          <a:ln w="12700">
            <a:solidFill>
              <a:prstClr val="black"/>
            </a:solidFill>
          </a:ln>
        </p:spPr>
      </p:sp>
      <p:sp>
        <p:nvSpPr>
          <p:cNvPr id="3" name="Espace réservé des commentaires 2"/>
          <p:cNvSpPr>
            <a:spLocks noGrp="1"/>
          </p:cNvSpPr>
          <p:nvPr>
            <p:ph type="body" idx="1"/>
          </p:nvPr>
        </p:nvSpPr>
        <p:spPr/>
        <p:txBody>
          <a:bodyPr/>
          <a:lstStyle/>
          <a:p>
            <a:r>
              <a:rPr lang="en-US" dirty="0" smtClean="0"/>
              <a:t>A content repository consists of one or more workspaces, each of which contains a tree of items. An item is either a node or a property. Each node may have zero or more child nodes and zero or more child properties. There is a single root node per workspace, which has no parent. All other nodes have one parent. Properties have one parent (a node) and cannot have children; they are the leaves of the tree. All of the actual content in the repository is stored within the values of the properties.</a:t>
            </a:r>
          </a:p>
          <a:p>
            <a:endParaRPr lang="en-US" dirty="0" smtClean="0"/>
          </a:p>
          <a:p>
            <a:r>
              <a:rPr lang="en-US" dirty="0" smtClean="0"/>
              <a:t>In the diagram above, we see the single root node of some workspace with child nodes a, b and c, each of which have further child nodes or properties. For example, the node a has two child nodes, d and e. Node e, in turn, has two properties, j and k. The property j contains an image (a picture of a rabbit) and k contains a floating-point number (6.022 × 1023). Similarly, the property </a:t>
            </a:r>
            <a:r>
              <a:rPr lang="en-US" dirty="0" err="1" smtClean="0"/>
              <a:t>i</a:t>
            </a:r>
            <a:r>
              <a:rPr lang="en-US" dirty="0" smtClean="0"/>
              <a:t> contains a </a:t>
            </a:r>
            <a:r>
              <a:rPr lang="en-US" dirty="0" err="1" smtClean="0"/>
              <a:t>boolean</a:t>
            </a:r>
            <a:r>
              <a:rPr lang="en-US" dirty="0" smtClean="0"/>
              <a:t> value (true), the property g contains a string (“Once upon a time...”) and the property h contains an integer (-25).</a:t>
            </a:r>
          </a:p>
          <a:p>
            <a:endParaRPr lang="en-US" dirty="0" smtClean="0"/>
          </a:p>
          <a:p>
            <a:r>
              <a:rPr lang="en-US" dirty="0" smtClean="0"/>
              <a:t>Any item in the hierarchy can be identified by an absolute path. For example, the path / refers to the root node and the path /a/d/</a:t>
            </a:r>
            <a:r>
              <a:rPr lang="en-US" dirty="0" err="1" smtClean="0"/>
              <a:t>i</a:t>
            </a:r>
            <a:r>
              <a:rPr lang="en-US" dirty="0" smtClean="0"/>
              <a:t> refers to the property with value true. Absolute paths always begin with a / character.</a:t>
            </a:r>
          </a:p>
          <a:p>
            <a:r>
              <a:rPr lang="en-US" dirty="0" smtClean="0"/>
              <a:t>A relative path specifies a node or property relative to another location within the hierarchy. For example, relative to node /a in the above diagram, the path to the property with value true is d/</a:t>
            </a:r>
            <a:r>
              <a:rPr lang="en-US" dirty="0" err="1" smtClean="0"/>
              <a:t>i</a:t>
            </a:r>
            <a:r>
              <a:rPr lang="en-US" dirty="0" smtClean="0"/>
              <a:t>. The Unix-style path segments “.” and “..” (meaning respectively, “this” and “parent”) are also supported so that, relative to /a, the property containing the value –25 would be ../c/h. Relative paths are distinguished from absolute paths by having no leading / character.</a:t>
            </a:r>
            <a:endParaRPr lang="fr-FR" dirty="0"/>
          </a:p>
        </p:txBody>
      </p:sp>
      <p:sp>
        <p:nvSpPr>
          <p:cNvPr id="4" name="Espace réservé du numéro de diapositive 3"/>
          <p:cNvSpPr>
            <a:spLocks noGrp="1"/>
          </p:cNvSpPr>
          <p:nvPr>
            <p:ph type="sldNum" idx="10"/>
          </p:nvPr>
        </p:nvSpPr>
        <p:spPr/>
        <p:txBody>
          <a:bodyPr/>
          <a:lstStyle/>
          <a:p>
            <a:pPr algn="r"/>
            <a:fld id="{DCEEBF1E-7622-419C-894E-C7AE9666BE45}" type="slidenum">
              <a:rPr lang="fr-FR" smtClean="0"/>
              <a:t>12</a:t>
            </a:fld>
            <a:endParaRPr lang="fr-FR"/>
          </a:p>
        </p:txBody>
      </p:sp>
    </p:spTree>
    <p:extLst>
      <p:ext uri="{BB962C8B-B14F-4D97-AF65-F5344CB8AC3E}">
        <p14:creationId xmlns:p14="http://schemas.microsoft.com/office/powerpoint/2010/main" val="1716456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extShape 1"/>
          <p:cNvSpPr txBox="1"/>
          <p:nvPr/>
        </p:nvSpPr>
        <p:spPr>
          <a:xfrm>
            <a:off x="4398840" y="9555120"/>
            <a:ext cx="3363480" cy="493200"/>
          </a:xfrm>
          <a:prstGeom prst="rect">
            <a:avLst/>
          </a:prstGeom>
        </p:spPr>
        <p:txBody>
          <a:bodyPr lIns="0" tIns="0" rIns="0" bIns="0" anchor="b"/>
          <a:lstStyle/>
          <a:p>
            <a:pPr algn="r">
              <a:lnSpc>
                <a:spcPct val="98000"/>
              </a:lnSpc>
            </a:pPr>
            <a:fld id="{AC51711C-B123-4703-9FED-EC03C63DBE25}" type="slidenum">
              <a:rPr lang="fr-FR" sz="1400">
                <a:solidFill>
                  <a:srgbClr val="FFFFFF"/>
                </a:solidFill>
                <a:latin typeface="Times New Roman"/>
                <a:ea typeface="Arial Unicode MS"/>
              </a:rPr>
              <a:t>13</a:t>
            </a:fld>
            <a:endParaRPr/>
          </a:p>
        </p:txBody>
      </p:sp>
      <p:sp>
        <p:nvSpPr>
          <p:cNvPr id="322" name="CustomShape 2"/>
          <p:cNvSpPr/>
          <p:nvPr/>
        </p:nvSpPr>
        <p:spPr>
          <a:xfrm>
            <a:off x="4398840" y="9555120"/>
            <a:ext cx="3371400" cy="501120"/>
          </a:xfrm>
          <a:prstGeom prst="rect">
            <a:avLst/>
          </a:prstGeom>
        </p:spPr>
        <p:txBody>
          <a:bodyPr lIns="0" tIns="0" rIns="0" bIns="0" anchor="b"/>
          <a:lstStyle/>
          <a:p>
            <a:pPr algn="r">
              <a:lnSpc>
                <a:spcPct val="98000"/>
              </a:lnSpc>
            </a:pPr>
            <a:fld id="{7B4E4451-B94E-4194-B194-71BCCDF17C1E}" type="slidenum">
              <a:rPr lang="fr-FR" sz="1400">
                <a:solidFill>
                  <a:srgbClr val="000000"/>
                </a:solidFill>
                <a:latin typeface="Times New Roman"/>
                <a:ea typeface="Arial Unicode MS"/>
              </a:rPr>
              <a:t>13</a:t>
            </a:fld>
            <a:endParaRPr/>
          </a:p>
        </p:txBody>
      </p:sp>
      <p:sp>
        <p:nvSpPr>
          <p:cNvPr id="323" name="CustomShape 3"/>
          <p:cNvSpPr/>
          <p:nvPr/>
        </p:nvSpPr>
        <p:spPr>
          <a:xfrm>
            <a:off x="1101600" y="763560"/>
            <a:ext cx="5567040" cy="3771720"/>
          </a:xfrm>
          <a:prstGeom prst="rect">
            <a:avLst/>
          </a:prstGeom>
          <a:solidFill>
            <a:srgbClr val="FFFFFF"/>
          </a:solidFill>
          <a:ln w="9360">
            <a:solidFill>
              <a:srgbClr val="000000"/>
            </a:solidFill>
            <a:miter/>
          </a:ln>
        </p:spPr>
      </p:sp>
      <p:sp>
        <p:nvSpPr>
          <p:cNvPr id="324" name="PlaceHolder 4"/>
          <p:cNvSpPr>
            <a:spLocks noGrp="1"/>
          </p:cNvSpPr>
          <p:nvPr>
            <p:ph type="body"/>
          </p:nvPr>
        </p:nvSpPr>
        <p:spPr>
          <a:xfrm>
            <a:off x="777960" y="4776840"/>
            <a:ext cx="6210000" cy="4519080"/>
          </a:xfrm>
          <a:prstGeom prst="rect">
            <a:avLst/>
          </a:prstGeom>
        </p:spPr>
        <p:txBody>
          <a:bodyPr wrap="none" lIns="0" tIns="0" rIns="0" bIns="0" anchor="ctr"/>
          <a:lstStyle/>
          <a:p>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27" name="PlaceHolder 2"/>
          <p:cNvSpPr>
            <a:spLocks noGrp="1"/>
          </p:cNvSpPr>
          <p:nvPr>
            <p:ph type="body"/>
          </p:nvPr>
        </p:nvSpPr>
        <p:spPr>
          <a:xfrm>
            <a:off x="558000" y="1768680"/>
            <a:ext cx="9820440" cy="2090880"/>
          </a:xfrm>
          <a:prstGeom prst="rect">
            <a:avLst/>
          </a:prstGeom>
        </p:spPr>
        <p:txBody>
          <a:bodyPr wrap="none" lIns="0" tIns="0" rIns="0" bIns="0"/>
          <a:lstStyle/>
          <a:p>
            <a:endParaRPr/>
          </a:p>
        </p:txBody>
      </p:sp>
      <p:sp>
        <p:nvSpPr>
          <p:cNvPr id="28" name="PlaceHolder 3"/>
          <p:cNvSpPr>
            <a:spLocks noGrp="1"/>
          </p:cNvSpPr>
          <p:nvPr>
            <p:ph type="body"/>
          </p:nvPr>
        </p:nvSpPr>
        <p:spPr>
          <a:xfrm>
            <a:off x="558000" y="4058280"/>
            <a:ext cx="9820440" cy="2090880"/>
          </a:xfrm>
          <a:prstGeom prst="rect">
            <a:avLst/>
          </a:prstGeom>
        </p:spPr>
        <p:txBody>
          <a:bodyPr wrap="none"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30"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31"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
        <p:nvSpPr>
          <p:cNvPr id="32" name="PlaceHolder 4"/>
          <p:cNvSpPr>
            <a:spLocks noGrp="1"/>
          </p:cNvSpPr>
          <p:nvPr>
            <p:ph type="body"/>
          </p:nvPr>
        </p:nvSpPr>
        <p:spPr>
          <a:xfrm>
            <a:off x="5589720" y="4058280"/>
            <a:ext cx="4791960" cy="2090880"/>
          </a:xfrm>
          <a:prstGeom prst="rect">
            <a:avLst/>
          </a:prstGeom>
        </p:spPr>
        <p:txBody>
          <a:bodyPr wrap="none" lIns="0" tIns="0" rIns="0" bIns="0"/>
          <a:lstStyle/>
          <a:p>
            <a:endParaRPr/>
          </a:p>
        </p:txBody>
      </p:sp>
      <p:sp>
        <p:nvSpPr>
          <p:cNvPr id="33" name="PlaceHolder 5"/>
          <p:cNvSpPr>
            <a:spLocks noGrp="1"/>
          </p:cNvSpPr>
          <p:nvPr>
            <p:ph type="body"/>
          </p:nvPr>
        </p:nvSpPr>
        <p:spPr>
          <a:xfrm>
            <a:off x="558000" y="4058280"/>
            <a:ext cx="4791960" cy="2090880"/>
          </a:xfrm>
          <a:prstGeom prst="rect">
            <a:avLst/>
          </a:prstGeom>
        </p:spPr>
        <p:txBody>
          <a:bodyPr wrap="none"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35"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36"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43" name="PlaceHolder 2"/>
          <p:cNvSpPr>
            <a:spLocks noGrp="1"/>
          </p:cNvSpPr>
          <p:nvPr>
            <p:ph type="subTitle"/>
          </p:nvPr>
        </p:nvSpPr>
        <p:spPr>
          <a:xfrm>
            <a:off x="558000" y="1768680"/>
            <a:ext cx="9820440" cy="4384440"/>
          </a:xfrm>
          <a:prstGeom prst="rect">
            <a:avLst/>
          </a:prstGeom>
        </p:spPr>
        <p:txBody>
          <a:bodyPr wrap="none" lIns="0" tIns="0" rIns="0" bIns="0" anchor="ctr"/>
          <a:lstStyle/>
          <a:p>
            <a:pPr algn="ct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45" name="PlaceHolder 2"/>
          <p:cNvSpPr>
            <a:spLocks noGrp="1"/>
          </p:cNvSpPr>
          <p:nvPr>
            <p:ph type="body"/>
          </p:nvPr>
        </p:nvSpPr>
        <p:spPr>
          <a:xfrm>
            <a:off x="558000" y="1768680"/>
            <a:ext cx="9820440" cy="4384080"/>
          </a:xfrm>
          <a:prstGeom prst="rect">
            <a:avLst/>
          </a:prstGeom>
        </p:spPr>
        <p:txBody>
          <a:bodyPr wrap="none" lIns="0" tIns="0" rIns="0" bIns="0"/>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47" name="PlaceHolder 2"/>
          <p:cNvSpPr>
            <a:spLocks noGrp="1"/>
          </p:cNvSpPr>
          <p:nvPr>
            <p:ph type="body"/>
          </p:nvPr>
        </p:nvSpPr>
        <p:spPr>
          <a:xfrm>
            <a:off x="558000" y="1768680"/>
            <a:ext cx="4791960" cy="4384080"/>
          </a:xfrm>
          <a:prstGeom prst="rect">
            <a:avLst/>
          </a:prstGeom>
        </p:spPr>
        <p:txBody>
          <a:bodyPr wrap="none" lIns="0" tIns="0" rIns="0" bIns="0"/>
          <a:lstStyle/>
          <a:p>
            <a:endParaRPr/>
          </a:p>
        </p:txBody>
      </p:sp>
      <p:sp>
        <p:nvSpPr>
          <p:cNvPr id="48" name="PlaceHolder 3"/>
          <p:cNvSpPr>
            <a:spLocks noGrp="1"/>
          </p:cNvSpPr>
          <p:nvPr>
            <p:ph type="body"/>
          </p:nvPr>
        </p:nvSpPr>
        <p:spPr>
          <a:xfrm>
            <a:off x="5589720" y="1768680"/>
            <a:ext cx="4791960" cy="4384080"/>
          </a:xfrm>
          <a:prstGeom prst="rect">
            <a:avLst/>
          </a:prstGeom>
        </p:spPr>
        <p:txBody>
          <a:bodyPr wrap="none" lIns="0" tIns="0" rIns="0" bIns="0"/>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558000" y="301320"/>
            <a:ext cx="10043640" cy="5851440"/>
          </a:xfrm>
          <a:prstGeom prst="rect">
            <a:avLst/>
          </a:prstGeom>
        </p:spPr>
        <p:txBody>
          <a:bodyPr wrap="none" lIns="0" tIns="0" rIns="0" bIns="0" anchor="ctr"/>
          <a:lstStyle/>
          <a:p>
            <a:pPr algn="ct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52"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53" name="PlaceHolder 3"/>
          <p:cNvSpPr>
            <a:spLocks noGrp="1"/>
          </p:cNvSpPr>
          <p:nvPr>
            <p:ph type="body"/>
          </p:nvPr>
        </p:nvSpPr>
        <p:spPr>
          <a:xfrm>
            <a:off x="558000" y="4058280"/>
            <a:ext cx="4791960" cy="2090880"/>
          </a:xfrm>
          <a:prstGeom prst="rect">
            <a:avLst/>
          </a:prstGeom>
        </p:spPr>
        <p:txBody>
          <a:bodyPr wrap="none" lIns="0" tIns="0" rIns="0" bIns="0"/>
          <a:lstStyle/>
          <a:p>
            <a:endParaRPr/>
          </a:p>
        </p:txBody>
      </p:sp>
      <p:sp>
        <p:nvSpPr>
          <p:cNvPr id="54" name="PlaceHolder 4"/>
          <p:cNvSpPr>
            <a:spLocks noGrp="1"/>
          </p:cNvSpPr>
          <p:nvPr>
            <p:ph type="body"/>
          </p:nvPr>
        </p:nvSpPr>
        <p:spPr>
          <a:xfrm>
            <a:off x="5589720" y="1768680"/>
            <a:ext cx="4791960" cy="4384080"/>
          </a:xfrm>
          <a:prstGeom prst="rect">
            <a:avLst/>
          </a:prstGeom>
        </p:spPr>
        <p:txBody>
          <a:bodyPr wrap="none" lIns="0" tIns="0" rIns="0" bIns="0"/>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6" name="PlaceHolder 2"/>
          <p:cNvSpPr>
            <a:spLocks noGrp="1"/>
          </p:cNvSpPr>
          <p:nvPr>
            <p:ph type="subTitle"/>
          </p:nvPr>
        </p:nvSpPr>
        <p:spPr>
          <a:xfrm>
            <a:off x="558000" y="1768680"/>
            <a:ext cx="9820440" cy="4384440"/>
          </a:xfrm>
          <a:prstGeom prst="rect">
            <a:avLst/>
          </a:prstGeom>
        </p:spPr>
        <p:txBody>
          <a:bodyPr wrap="none" lIns="0" tIns="0" rIns="0" bIns="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56" name="PlaceHolder 2"/>
          <p:cNvSpPr>
            <a:spLocks noGrp="1"/>
          </p:cNvSpPr>
          <p:nvPr>
            <p:ph type="body"/>
          </p:nvPr>
        </p:nvSpPr>
        <p:spPr>
          <a:xfrm>
            <a:off x="558000" y="1768680"/>
            <a:ext cx="4791960" cy="4384080"/>
          </a:xfrm>
          <a:prstGeom prst="rect">
            <a:avLst/>
          </a:prstGeom>
        </p:spPr>
        <p:txBody>
          <a:bodyPr wrap="none" lIns="0" tIns="0" rIns="0" bIns="0"/>
          <a:lstStyle/>
          <a:p>
            <a:endParaRPr/>
          </a:p>
        </p:txBody>
      </p:sp>
      <p:sp>
        <p:nvSpPr>
          <p:cNvPr id="57"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
        <p:nvSpPr>
          <p:cNvPr id="58" name="PlaceHolder 4"/>
          <p:cNvSpPr>
            <a:spLocks noGrp="1"/>
          </p:cNvSpPr>
          <p:nvPr>
            <p:ph type="body"/>
          </p:nvPr>
        </p:nvSpPr>
        <p:spPr>
          <a:xfrm>
            <a:off x="5589720" y="4058280"/>
            <a:ext cx="4791960" cy="2090880"/>
          </a:xfrm>
          <a:prstGeom prst="rect">
            <a:avLst/>
          </a:prstGeom>
        </p:spPr>
        <p:txBody>
          <a:bodyPr wrap="none" lIns="0" tIns="0" rIns="0" bIns="0"/>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60"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61"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
        <p:nvSpPr>
          <p:cNvPr id="62" name="PlaceHolder 4"/>
          <p:cNvSpPr>
            <a:spLocks noGrp="1"/>
          </p:cNvSpPr>
          <p:nvPr>
            <p:ph type="body"/>
          </p:nvPr>
        </p:nvSpPr>
        <p:spPr>
          <a:xfrm>
            <a:off x="558000" y="4058280"/>
            <a:ext cx="9819720" cy="2090880"/>
          </a:xfrm>
          <a:prstGeom prst="rect">
            <a:avLst/>
          </a:prstGeom>
        </p:spPr>
        <p:txBody>
          <a:bodyPr wrap="none" lIns="0" tIns="0" rIns="0" bIns="0"/>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64" name="PlaceHolder 2"/>
          <p:cNvSpPr>
            <a:spLocks noGrp="1"/>
          </p:cNvSpPr>
          <p:nvPr>
            <p:ph type="body"/>
          </p:nvPr>
        </p:nvSpPr>
        <p:spPr>
          <a:xfrm>
            <a:off x="558000" y="1768680"/>
            <a:ext cx="9820440" cy="2090880"/>
          </a:xfrm>
          <a:prstGeom prst="rect">
            <a:avLst/>
          </a:prstGeom>
        </p:spPr>
        <p:txBody>
          <a:bodyPr wrap="none" lIns="0" tIns="0" rIns="0" bIns="0"/>
          <a:lstStyle/>
          <a:p>
            <a:endParaRPr/>
          </a:p>
        </p:txBody>
      </p:sp>
      <p:sp>
        <p:nvSpPr>
          <p:cNvPr id="65" name="PlaceHolder 3"/>
          <p:cNvSpPr>
            <a:spLocks noGrp="1"/>
          </p:cNvSpPr>
          <p:nvPr>
            <p:ph type="body"/>
          </p:nvPr>
        </p:nvSpPr>
        <p:spPr>
          <a:xfrm>
            <a:off x="558000" y="4058280"/>
            <a:ext cx="9820440" cy="2090880"/>
          </a:xfrm>
          <a:prstGeom prst="rect">
            <a:avLst/>
          </a:prstGeom>
        </p:spPr>
        <p:txBody>
          <a:bodyPr wrap="none" lIns="0" tIns="0" rIns="0" bIns="0"/>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67"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68"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
        <p:nvSpPr>
          <p:cNvPr id="69" name="PlaceHolder 4"/>
          <p:cNvSpPr>
            <a:spLocks noGrp="1"/>
          </p:cNvSpPr>
          <p:nvPr>
            <p:ph type="body"/>
          </p:nvPr>
        </p:nvSpPr>
        <p:spPr>
          <a:xfrm>
            <a:off x="5589720" y="4058280"/>
            <a:ext cx="4791960" cy="2090880"/>
          </a:xfrm>
          <a:prstGeom prst="rect">
            <a:avLst/>
          </a:prstGeom>
        </p:spPr>
        <p:txBody>
          <a:bodyPr wrap="none" lIns="0" tIns="0" rIns="0" bIns="0"/>
          <a:lstStyle/>
          <a:p>
            <a:endParaRPr/>
          </a:p>
        </p:txBody>
      </p:sp>
      <p:sp>
        <p:nvSpPr>
          <p:cNvPr id="70" name="PlaceHolder 5"/>
          <p:cNvSpPr>
            <a:spLocks noGrp="1"/>
          </p:cNvSpPr>
          <p:nvPr>
            <p:ph type="body"/>
          </p:nvPr>
        </p:nvSpPr>
        <p:spPr>
          <a:xfrm>
            <a:off x="558000" y="4058280"/>
            <a:ext cx="4791960" cy="2090880"/>
          </a:xfrm>
          <a:prstGeom prst="rect">
            <a:avLst/>
          </a:prstGeom>
        </p:spPr>
        <p:txBody>
          <a:bodyPr wrap="none" lIns="0" tIns="0" rIns="0" bIns="0"/>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72"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73"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1"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82" name="PlaceHolder 2"/>
          <p:cNvSpPr>
            <a:spLocks noGrp="1"/>
          </p:cNvSpPr>
          <p:nvPr>
            <p:ph type="subTitle"/>
          </p:nvPr>
        </p:nvSpPr>
        <p:spPr>
          <a:xfrm>
            <a:off x="558000" y="1768680"/>
            <a:ext cx="9820440" cy="4384440"/>
          </a:xfrm>
          <a:prstGeom prst="rect">
            <a:avLst/>
          </a:prstGeom>
        </p:spPr>
        <p:txBody>
          <a:bodyPr wrap="none" lIns="0" tIns="0" rIns="0" bIns="0" anchor="ctr"/>
          <a:lstStyle/>
          <a:p>
            <a:pPr algn="ct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84" name="PlaceHolder 2"/>
          <p:cNvSpPr>
            <a:spLocks noGrp="1"/>
          </p:cNvSpPr>
          <p:nvPr>
            <p:ph type="body"/>
          </p:nvPr>
        </p:nvSpPr>
        <p:spPr>
          <a:xfrm>
            <a:off x="558000" y="1768680"/>
            <a:ext cx="9820440" cy="4384080"/>
          </a:xfrm>
          <a:prstGeom prst="rect">
            <a:avLst/>
          </a:prstGeom>
        </p:spPr>
        <p:txBody>
          <a:bodyPr wrap="none" lIns="0" tIns="0" rIns="0" bIns="0"/>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86" name="PlaceHolder 2"/>
          <p:cNvSpPr>
            <a:spLocks noGrp="1"/>
          </p:cNvSpPr>
          <p:nvPr>
            <p:ph type="body"/>
          </p:nvPr>
        </p:nvSpPr>
        <p:spPr>
          <a:xfrm>
            <a:off x="558000" y="1768680"/>
            <a:ext cx="4791960" cy="4384080"/>
          </a:xfrm>
          <a:prstGeom prst="rect">
            <a:avLst/>
          </a:prstGeom>
        </p:spPr>
        <p:txBody>
          <a:bodyPr wrap="none" lIns="0" tIns="0" rIns="0" bIns="0"/>
          <a:lstStyle/>
          <a:p>
            <a:endParaRPr/>
          </a:p>
        </p:txBody>
      </p:sp>
      <p:sp>
        <p:nvSpPr>
          <p:cNvPr id="87" name="PlaceHolder 3"/>
          <p:cNvSpPr>
            <a:spLocks noGrp="1"/>
          </p:cNvSpPr>
          <p:nvPr>
            <p:ph type="body"/>
          </p:nvPr>
        </p:nvSpPr>
        <p:spPr>
          <a:xfrm>
            <a:off x="5589720" y="1768680"/>
            <a:ext cx="4791960" cy="4384080"/>
          </a:xfrm>
          <a:prstGeom prst="rect">
            <a:avLst/>
          </a:prstGeom>
        </p:spPr>
        <p:txBody>
          <a:bodyPr wrap="none" lIns="0" tIns="0" rIns="0" bIns="0"/>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8"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8" name="PlaceHolder 2"/>
          <p:cNvSpPr>
            <a:spLocks noGrp="1"/>
          </p:cNvSpPr>
          <p:nvPr>
            <p:ph type="body"/>
          </p:nvPr>
        </p:nvSpPr>
        <p:spPr>
          <a:xfrm>
            <a:off x="558000" y="1768680"/>
            <a:ext cx="9820440" cy="4384080"/>
          </a:xfrm>
          <a:prstGeom prst="rect">
            <a:avLst/>
          </a:prstGeom>
        </p:spPr>
        <p:txBody>
          <a:bodyPr wrap="none" lIns="0" tIns="0" rIns="0" bIns="0"/>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89" name="PlaceHolder 1"/>
          <p:cNvSpPr>
            <a:spLocks noGrp="1"/>
          </p:cNvSpPr>
          <p:nvPr>
            <p:ph type="subTitle"/>
          </p:nvPr>
        </p:nvSpPr>
        <p:spPr>
          <a:xfrm>
            <a:off x="558000" y="301320"/>
            <a:ext cx="10043640" cy="5851440"/>
          </a:xfrm>
          <a:prstGeom prst="rect">
            <a:avLst/>
          </a:prstGeom>
        </p:spPr>
        <p:txBody>
          <a:bodyPr wrap="none" lIns="0" tIns="0" rIns="0" bIns="0" anchor="ctr"/>
          <a:lstStyle/>
          <a:p>
            <a:pPr algn="ct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91"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92" name="PlaceHolder 3"/>
          <p:cNvSpPr>
            <a:spLocks noGrp="1"/>
          </p:cNvSpPr>
          <p:nvPr>
            <p:ph type="body"/>
          </p:nvPr>
        </p:nvSpPr>
        <p:spPr>
          <a:xfrm>
            <a:off x="558000" y="4058280"/>
            <a:ext cx="4791960" cy="2090880"/>
          </a:xfrm>
          <a:prstGeom prst="rect">
            <a:avLst/>
          </a:prstGeom>
        </p:spPr>
        <p:txBody>
          <a:bodyPr wrap="none" lIns="0" tIns="0" rIns="0" bIns="0"/>
          <a:lstStyle/>
          <a:p>
            <a:endParaRPr/>
          </a:p>
        </p:txBody>
      </p:sp>
      <p:sp>
        <p:nvSpPr>
          <p:cNvPr id="93" name="PlaceHolder 4"/>
          <p:cNvSpPr>
            <a:spLocks noGrp="1"/>
          </p:cNvSpPr>
          <p:nvPr>
            <p:ph type="body"/>
          </p:nvPr>
        </p:nvSpPr>
        <p:spPr>
          <a:xfrm>
            <a:off x="5589720" y="1768680"/>
            <a:ext cx="4791960" cy="4384080"/>
          </a:xfrm>
          <a:prstGeom prst="rect">
            <a:avLst/>
          </a:prstGeom>
        </p:spPr>
        <p:txBody>
          <a:bodyPr wrap="none" lIns="0" tIns="0" rIns="0" bIns="0"/>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95" name="PlaceHolder 2"/>
          <p:cNvSpPr>
            <a:spLocks noGrp="1"/>
          </p:cNvSpPr>
          <p:nvPr>
            <p:ph type="body"/>
          </p:nvPr>
        </p:nvSpPr>
        <p:spPr>
          <a:xfrm>
            <a:off x="558000" y="1768680"/>
            <a:ext cx="4791960" cy="4384080"/>
          </a:xfrm>
          <a:prstGeom prst="rect">
            <a:avLst/>
          </a:prstGeom>
        </p:spPr>
        <p:txBody>
          <a:bodyPr wrap="none" lIns="0" tIns="0" rIns="0" bIns="0"/>
          <a:lstStyle/>
          <a:p>
            <a:endParaRPr/>
          </a:p>
        </p:txBody>
      </p:sp>
      <p:sp>
        <p:nvSpPr>
          <p:cNvPr id="96"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
        <p:nvSpPr>
          <p:cNvPr id="97" name="PlaceHolder 4"/>
          <p:cNvSpPr>
            <a:spLocks noGrp="1"/>
          </p:cNvSpPr>
          <p:nvPr>
            <p:ph type="body"/>
          </p:nvPr>
        </p:nvSpPr>
        <p:spPr>
          <a:xfrm>
            <a:off x="5589720" y="4058280"/>
            <a:ext cx="4791960" cy="2090880"/>
          </a:xfrm>
          <a:prstGeom prst="rect">
            <a:avLst/>
          </a:prstGeom>
        </p:spPr>
        <p:txBody>
          <a:bodyPr wrap="none" lIns="0" tIns="0" rIns="0" bIns="0"/>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99"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100"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
        <p:nvSpPr>
          <p:cNvPr id="101" name="PlaceHolder 4"/>
          <p:cNvSpPr>
            <a:spLocks noGrp="1"/>
          </p:cNvSpPr>
          <p:nvPr>
            <p:ph type="body"/>
          </p:nvPr>
        </p:nvSpPr>
        <p:spPr>
          <a:xfrm>
            <a:off x="558000" y="4058280"/>
            <a:ext cx="9819720" cy="2090880"/>
          </a:xfrm>
          <a:prstGeom prst="rect">
            <a:avLst/>
          </a:prstGeom>
        </p:spPr>
        <p:txBody>
          <a:bodyPr wrap="none" lIns="0" tIns="0" rIns="0" bIns="0"/>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103" name="PlaceHolder 2"/>
          <p:cNvSpPr>
            <a:spLocks noGrp="1"/>
          </p:cNvSpPr>
          <p:nvPr>
            <p:ph type="body"/>
          </p:nvPr>
        </p:nvSpPr>
        <p:spPr>
          <a:xfrm>
            <a:off x="558000" y="1768680"/>
            <a:ext cx="9820440" cy="2090880"/>
          </a:xfrm>
          <a:prstGeom prst="rect">
            <a:avLst/>
          </a:prstGeom>
        </p:spPr>
        <p:txBody>
          <a:bodyPr wrap="none" lIns="0" tIns="0" rIns="0" bIns="0"/>
          <a:lstStyle/>
          <a:p>
            <a:endParaRPr/>
          </a:p>
        </p:txBody>
      </p:sp>
      <p:sp>
        <p:nvSpPr>
          <p:cNvPr id="104" name="PlaceHolder 3"/>
          <p:cNvSpPr>
            <a:spLocks noGrp="1"/>
          </p:cNvSpPr>
          <p:nvPr>
            <p:ph type="body"/>
          </p:nvPr>
        </p:nvSpPr>
        <p:spPr>
          <a:xfrm>
            <a:off x="558000" y="4058280"/>
            <a:ext cx="9820440" cy="2090880"/>
          </a:xfrm>
          <a:prstGeom prst="rect">
            <a:avLst/>
          </a:prstGeom>
        </p:spPr>
        <p:txBody>
          <a:bodyPr wrap="none" lIns="0" tIns="0" rIns="0" bIns="0"/>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106"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107"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
        <p:nvSpPr>
          <p:cNvPr id="108" name="PlaceHolder 4"/>
          <p:cNvSpPr>
            <a:spLocks noGrp="1"/>
          </p:cNvSpPr>
          <p:nvPr>
            <p:ph type="body"/>
          </p:nvPr>
        </p:nvSpPr>
        <p:spPr>
          <a:xfrm>
            <a:off x="5589720" y="4058280"/>
            <a:ext cx="4791960" cy="2090880"/>
          </a:xfrm>
          <a:prstGeom prst="rect">
            <a:avLst/>
          </a:prstGeom>
        </p:spPr>
        <p:txBody>
          <a:bodyPr wrap="none" lIns="0" tIns="0" rIns="0" bIns="0"/>
          <a:lstStyle/>
          <a:p>
            <a:endParaRPr/>
          </a:p>
        </p:txBody>
      </p:sp>
      <p:sp>
        <p:nvSpPr>
          <p:cNvPr id="109" name="PlaceHolder 5"/>
          <p:cNvSpPr>
            <a:spLocks noGrp="1"/>
          </p:cNvSpPr>
          <p:nvPr>
            <p:ph type="body"/>
          </p:nvPr>
        </p:nvSpPr>
        <p:spPr>
          <a:xfrm>
            <a:off x="558000" y="4058280"/>
            <a:ext cx="4791960" cy="2090880"/>
          </a:xfrm>
          <a:prstGeom prst="rect">
            <a:avLst/>
          </a:prstGeom>
        </p:spPr>
        <p:txBody>
          <a:bodyPr wrap="none" lIns="0" tIns="0" rIns="0" bIns="0"/>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111"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112"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10" name="PlaceHolder 2"/>
          <p:cNvSpPr>
            <a:spLocks noGrp="1"/>
          </p:cNvSpPr>
          <p:nvPr>
            <p:ph type="body"/>
          </p:nvPr>
        </p:nvSpPr>
        <p:spPr>
          <a:xfrm>
            <a:off x="558000" y="1768680"/>
            <a:ext cx="4791960" cy="4384080"/>
          </a:xfrm>
          <a:prstGeom prst="rect">
            <a:avLst/>
          </a:prstGeom>
        </p:spPr>
        <p:txBody>
          <a:bodyPr wrap="none" lIns="0" tIns="0" rIns="0" bIns="0"/>
          <a:lstStyle/>
          <a:p>
            <a:endParaRPr/>
          </a:p>
        </p:txBody>
      </p:sp>
      <p:sp>
        <p:nvSpPr>
          <p:cNvPr id="11" name="PlaceHolder 3"/>
          <p:cNvSpPr>
            <a:spLocks noGrp="1"/>
          </p:cNvSpPr>
          <p:nvPr>
            <p:ph type="body"/>
          </p:nvPr>
        </p:nvSpPr>
        <p:spPr>
          <a:xfrm>
            <a:off x="5589720" y="1768680"/>
            <a:ext cx="4791960" cy="4384080"/>
          </a:xfrm>
          <a:prstGeom prst="rect">
            <a:avLst/>
          </a:prstGeom>
        </p:spPr>
        <p:txBody>
          <a:bodyPr wrap="none" lIns="0" tIns="0" rIns="0" bIns="0"/>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558000" y="301320"/>
            <a:ext cx="10043640" cy="5851440"/>
          </a:xfrm>
          <a:prstGeom prst="rect">
            <a:avLst/>
          </a:prstGeom>
        </p:spPr>
        <p:txBody>
          <a:bodyPr wrap="none"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15"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16" name="PlaceHolder 3"/>
          <p:cNvSpPr>
            <a:spLocks noGrp="1"/>
          </p:cNvSpPr>
          <p:nvPr>
            <p:ph type="body"/>
          </p:nvPr>
        </p:nvSpPr>
        <p:spPr>
          <a:xfrm>
            <a:off x="558000" y="4058280"/>
            <a:ext cx="4791960" cy="2090880"/>
          </a:xfrm>
          <a:prstGeom prst="rect">
            <a:avLst/>
          </a:prstGeom>
        </p:spPr>
        <p:txBody>
          <a:bodyPr wrap="none" lIns="0" tIns="0" rIns="0" bIns="0"/>
          <a:lstStyle/>
          <a:p>
            <a:endParaRPr/>
          </a:p>
        </p:txBody>
      </p:sp>
      <p:sp>
        <p:nvSpPr>
          <p:cNvPr id="17" name="PlaceHolder 4"/>
          <p:cNvSpPr>
            <a:spLocks noGrp="1"/>
          </p:cNvSpPr>
          <p:nvPr>
            <p:ph type="body"/>
          </p:nvPr>
        </p:nvSpPr>
        <p:spPr>
          <a:xfrm>
            <a:off x="5589720" y="1768680"/>
            <a:ext cx="4791960" cy="4384080"/>
          </a:xfrm>
          <a:prstGeom prst="rect">
            <a:avLst/>
          </a:prstGeom>
        </p:spPr>
        <p:txBody>
          <a:bodyPr wrap="none"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19" name="PlaceHolder 2"/>
          <p:cNvSpPr>
            <a:spLocks noGrp="1"/>
          </p:cNvSpPr>
          <p:nvPr>
            <p:ph type="body"/>
          </p:nvPr>
        </p:nvSpPr>
        <p:spPr>
          <a:xfrm>
            <a:off x="558000" y="1768680"/>
            <a:ext cx="4791960" cy="4384080"/>
          </a:xfrm>
          <a:prstGeom prst="rect">
            <a:avLst/>
          </a:prstGeom>
        </p:spPr>
        <p:txBody>
          <a:bodyPr wrap="none" lIns="0" tIns="0" rIns="0" bIns="0"/>
          <a:lstStyle/>
          <a:p>
            <a:endParaRPr/>
          </a:p>
        </p:txBody>
      </p:sp>
      <p:sp>
        <p:nvSpPr>
          <p:cNvPr id="20"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
        <p:nvSpPr>
          <p:cNvPr id="21" name="PlaceHolder 4"/>
          <p:cNvSpPr>
            <a:spLocks noGrp="1"/>
          </p:cNvSpPr>
          <p:nvPr>
            <p:ph type="body"/>
          </p:nvPr>
        </p:nvSpPr>
        <p:spPr>
          <a:xfrm>
            <a:off x="5589720" y="4058280"/>
            <a:ext cx="4791960" cy="2090880"/>
          </a:xfrm>
          <a:prstGeom prst="rect">
            <a:avLst/>
          </a:prstGeom>
        </p:spPr>
        <p:txBody>
          <a:bodyPr wrap="none"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558000" y="301320"/>
            <a:ext cx="10043640" cy="1262160"/>
          </a:xfrm>
          <a:prstGeom prst="rect">
            <a:avLst/>
          </a:prstGeom>
        </p:spPr>
        <p:txBody>
          <a:bodyPr wrap="none" lIns="0" tIns="0" rIns="0" bIns="0" anchor="ctr"/>
          <a:lstStyle/>
          <a:p>
            <a:endParaRPr/>
          </a:p>
        </p:txBody>
      </p:sp>
      <p:sp>
        <p:nvSpPr>
          <p:cNvPr id="23" name="PlaceHolder 2"/>
          <p:cNvSpPr>
            <a:spLocks noGrp="1"/>
          </p:cNvSpPr>
          <p:nvPr>
            <p:ph type="body"/>
          </p:nvPr>
        </p:nvSpPr>
        <p:spPr>
          <a:xfrm>
            <a:off x="558000" y="1768680"/>
            <a:ext cx="4791960" cy="2090880"/>
          </a:xfrm>
          <a:prstGeom prst="rect">
            <a:avLst/>
          </a:prstGeom>
        </p:spPr>
        <p:txBody>
          <a:bodyPr wrap="none" lIns="0" tIns="0" rIns="0" bIns="0"/>
          <a:lstStyle/>
          <a:p>
            <a:endParaRPr/>
          </a:p>
        </p:txBody>
      </p:sp>
      <p:sp>
        <p:nvSpPr>
          <p:cNvPr id="24" name="PlaceHolder 3"/>
          <p:cNvSpPr>
            <a:spLocks noGrp="1"/>
          </p:cNvSpPr>
          <p:nvPr>
            <p:ph type="body"/>
          </p:nvPr>
        </p:nvSpPr>
        <p:spPr>
          <a:xfrm>
            <a:off x="5589720" y="1768680"/>
            <a:ext cx="4791960" cy="2090880"/>
          </a:xfrm>
          <a:prstGeom prst="rect">
            <a:avLst/>
          </a:prstGeom>
        </p:spPr>
        <p:txBody>
          <a:bodyPr wrap="none" lIns="0" tIns="0" rIns="0" bIns="0"/>
          <a:lstStyle/>
          <a:p>
            <a:endParaRPr/>
          </a:p>
        </p:txBody>
      </p:sp>
      <p:sp>
        <p:nvSpPr>
          <p:cNvPr id="25" name="PlaceHolder 4"/>
          <p:cNvSpPr>
            <a:spLocks noGrp="1"/>
          </p:cNvSpPr>
          <p:nvPr>
            <p:ph type="body"/>
          </p:nvPr>
        </p:nvSpPr>
        <p:spPr>
          <a:xfrm>
            <a:off x="558000" y="4058280"/>
            <a:ext cx="9819720" cy="2090880"/>
          </a:xfrm>
          <a:prstGeom prst="rect">
            <a:avLst/>
          </a:prstGeom>
        </p:spPr>
        <p:txBody>
          <a:bodyPr wrap="none"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5" Type="http://schemas.openxmlformats.org/officeDocument/2006/relationships/image" Target="../media/image2.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slideLayout" Target="../slideLayouts/slideLayout24.xml"/><Relationship Id="rId13" Type="http://schemas.openxmlformats.org/officeDocument/2006/relationships/theme" Target="../theme/theme2.xml"/><Relationship Id="rId14" Type="http://schemas.openxmlformats.org/officeDocument/2006/relationships/image" Target="../media/image3.jpeg"/><Relationship Id="rId15" Type="http://schemas.openxmlformats.org/officeDocument/2006/relationships/image" Target="../media/image4.jpeg"/><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5.xml"/><Relationship Id="rId12" Type="http://schemas.openxmlformats.org/officeDocument/2006/relationships/slideLayout" Target="../slideLayouts/slideLayout36.xml"/><Relationship Id="rId13" Type="http://schemas.openxmlformats.org/officeDocument/2006/relationships/theme" Target="../theme/theme3.xml"/><Relationship Id="rId14" Type="http://schemas.openxmlformats.org/officeDocument/2006/relationships/image" Target="../media/image3.jpeg"/><Relationship Id="rId15" Type="http://schemas.openxmlformats.org/officeDocument/2006/relationships/image" Target="../media/image5.jpeg"/><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9" Type="http://schemas.openxmlformats.org/officeDocument/2006/relationships/slideLayout" Target="../slideLayouts/slideLayout33.xml"/><Relationship Id="rId10"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5" name="Picture 1"/>
          <p:cNvPicPr/>
          <p:nvPr/>
        </p:nvPicPr>
        <p:blipFill>
          <a:blip r:embed="rId14"/>
          <a:stretch>
            <a:fillRect/>
          </a:stretch>
        </p:blipFill>
        <p:spPr>
          <a:xfrm>
            <a:off x="0" y="6761160"/>
            <a:ext cx="11159640" cy="798120"/>
          </a:xfrm>
          <a:prstGeom prst="rect">
            <a:avLst/>
          </a:prstGeom>
        </p:spPr>
      </p:pic>
      <p:pic>
        <p:nvPicPr>
          <p:cNvPr id="6" name="Picture 2"/>
          <p:cNvPicPr/>
          <p:nvPr/>
        </p:nvPicPr>
        <p:blipFill>
          <a:blip r:embed="rId15"/>
          <a:stretch>
            <a:fillRect/>
          </a:stretch>
        </p:blipFill>
        <p:spPr>
          <a:xfrm>
            <a:off x="0" y="0"/>
            <a:ext cx="11159640" cy="6771960"/>
          </a:xfrm>
          <a:prstGeom prst="rect">
            <a:avLst/>
          </a:prstGeom>
        </p:spPr>
      </p:pic>
      <p:sp>
        <p:nvSpPr>
          <p:cNvPr id="2" name="CustomShape 1"/>
          <p:cNvSpPr/>
          <p:nvPr/>
        </p:nvSpPr>
        <p:spPr>
          <a:xfrm>
            <a:off x="3657600" y="7086600"/>
            <a:ext cx="3885840" cy="228240"/>
          </a:xfrm>
          <a:prstGeom prst="rect">
            <a:avLst/>
          </a:prstGeom>
        </p:spPr>
        <p:txBody>
          <a:bodyPr lIns="0" tIns="0" rIns="0" bIns="0"/>
          <a:lstStyle/>
          <a:p>
            <a:pPr algn="ctr">
              <a:lnSpc>
                <a:spcPct val="98000"/>
              </a:lnSpc>
            </a:pPr>
            <a:fld id="{37DF3148-7A66-4756-BF1E-F6BABE205BC8}" type="slidenum">
              <a:rPr lang="fr-FR" sz="1400">
                <a:solidFill>
                  <a:srgbClr val="FFFF00"/>
                </a:solidFill>
                <a:latin typeface="Times New Roman"/>
                <a:ea typeface="Arial Unicode MS"/>
              </a:rPr>
              <a:t>‹#›</a:t>
            </a:fld>
            <a:endParaRPr/>
          </a:p>
        </p:txBody>
      </p:sp>
      <p:sp>
        <p:nvSpPr>
          <p:cNvPr id="3" name="PlaceHolder 2"/>
          <p:cNvSpPr>
            <a:spLocks noGrp="1"/>
          </p:cNvSpPr>
          <p:nvPr>
            <p:ph type="title"/>
          </p:nvPr>
        </p:nvSpPr>
        <p:spPr>
          <a:xfrm>
            <a:off x="558000" y="301320"/>
            <a:ext cx="10043640" cy="1261800"/>
          </a:xfrm>
          <a:prstGeom prst="rect">
            <a:avLst/>
          </a:prstGeom>
        </p:spPr>
        <p:txBody>
          <a:bodyPr wrap="none" lIns="0" tIns="0" rIns="0" bIns="0" anchor="ctr"/>
          <a:lstStyle/>
          <a:p>
            <a:r>
              <a:rPr lang="en-GB"/>
              <a:t>Click to edit the title text format</a:t>
            </a:r>
            <a:endParaRPr/>
          </a:p>
        </p:txBody>
      </p:sp>
      <p:sp>
        <p:nvSpPr>
          <p:cNvPr id="4" name="PlaceHolder 3"/>
          <p:cNvSpPr>
            <a:spLocks noGrp="1"/>
          </p:cNvSpPr>
          <p:nvPr>
            <p:ph type="body"/>
          </p:nvPr>
        </p:nvSpPr>
        <p:spPr>
          <a:xfrm>
            <a:off x="558000" y="1768680"/>
            <a:ext cx="9820440" cy="4384080"/>
          </a:xfrm>
          <a:prstGeom prst="rect">
            <a:avLst/>
          </a:prstGeom>
        </p:spPr>
        <p:txBody>
          <a:bodyPr wrap="none" lIns="0" tIns="0" rIns="0" bIns="0"/>
          <a:lstStyle/>
          <a:p>
            <a:pPr>
              <a:buSzPct val="25000"/>
              <a:buFont typeface="StarSymbol"/>
              <a:buChar char=""/>
            </a:pPr>
            <a:r>
              <a:rPr lang="en-GB"/>
              <a:t>Click to edit the outline text format</a:t>
            </a:r>
            <a:endParaRPr/>
          </a:p>
          <a:p>
            <a:pPr lvl="1">
              <a:buSzPct val="25000"/>
              <a:buFont typeface="StarSymbol"/>
              <a:buChar char=""/>
            </a:pPr>
            <a:r>
              <a:rPr lang="en-GB"/>
              <a:t>Second Outline Level</a:t>
            </a:r>
            <a:endParaRPr/>
          </a:p>
          <a:p>
            <a:pPr lvl="2">
              <a:buSzPct val="25000"/>
              <a:buFont typeface="StarSymbol"/>
              <a:buChar char=""/>
            </a:pPr>
            <a:r>
              <a:rPr lang="en-GB"/>
              <a:t>Third Outline Level</a:t>
            </a:r>
            <a:endParaRPr/>
          </a:p>
          <a:p>
            <a:pPr lvl="3">
              <a:buSzPct val="25000"/>
              <a:buFont typeface="StarSymbol"/>
              <a:buChar char=""/>
            </a:pPr>
            <a:r>
              <a:rPr lang="en-GB"/>
              <a:t>Fourth Outline Level</a:t>
            </a:r>
            <a:endParaRPr/>
          </a:p>
          <a:p>
            <a:pPr lvl="4">
              <a:buSzPct val="25000"/>
              <a:buFont typeface="StarSymbol"/>
              <a:buChar char=""/>
            </a:pPr>
            <a:r>
              <a:rPr lang="en-GB"/>
              <a:t>Fifth Outline Level</a:t>
            </a:r>
            <a:endParaRPr/>
          </a:p>
          <a:p>
            <a:pPr lvl="5">
              <a:buSzPct val="25000"/>
              <a:buFont typeface="StarSymbol"/>
              <a:buChar char=""/>
            </a:pPr>
            <a:r>
              <a:rPr lang="en-GB"/>
              <a:t>Sixth Outline Level</a:t>
            </a:r>
            <a:endParaRPr/>
          </a:p>
          <a:p>
            <a:pPr lvl="6">
              <a:buSzPct val="25000"/>
              <a:buFont typeface="StarSymbol"/>
              <a:buChar char=""/>
            </a:pPr>
            <a:r>
              <a:rPr lang="en-GB"/>
              <a:t>Seventh Outline Level</a:t>
            </a:r>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7" name="Picture 1"/>
          <p:cNvPicPr/>
          <p:nvPr/>
        </p:nvPicPr>
        <p:blipFill>
          <a:blip r:embed="rId14"/>
          <a:stretch>
            <a:fillRect/>
          </a:stretch>
        </p:blipFill>
        <p:spPr>
          <a:xfrm>
            <a:off x="0" y="6761160"/>
            <a:ext cx="11159640" cy="798120"/>
          </a:xfrm>
          <a:prstGeom prst="rect">
            <a:avLst/>
          </a:prstGeom>
        </p:spPr>
      </p:pic>
      <p:sp>
        <p:nvSpPr>
          <p:cNvPr id="38" name="CustomShape 1"/>
          <p:cNvSpPr/>
          <p:nvPr/>
        </p:nvSpPr>
        <p:spPr>
          <a:xfrm>
            <a:off x="3657600" y="7086600"/>
            <a:ext cx="3885840" cy="228240"/>
          </a:xfrm>
          <a:prstGeom prst="rect">
            <a:avLst/>
          </a:prstGeom>
        </p:spPr>
        <p:txBody>
          <a:bodyPr lIns="0" tIns="0" rIns="0" bIns="0"/>
          <a:lstStyle/>
          <a:p>
            <a:pPr algn="ctr">
              <a:lnSpc>
                <a:spcPct val="98000"/>
              </a:lnSpc>
            </a:pPr>
            <a:fld id="{6F5F29F1-7EA7-4533-85ED-55A1E80EEE22}" type="slidenum">
              <a:rPr lang="fr-FR" sz="1400">
                <a:solidFill>
                  <a:srgbClr val="FFFF00"/>
                </a:solidFill>
                <a:latin typeface="Times New Roman"/>
                <a:ea typeface="Arial Unicode MS"/>
              </a:rPr>
              <a:t>‹#›</a:t>
            </a:fld>
            <a:endParaRPr/>
          </a:p>
        </p:txBody>
      </p:sp>
      <p:pic>
        <p:nvPicPr>
          <p:cNvPr id="39" name="Picture 5"/>
          <p:cNvPicPr/>
          <p:nvPr/>
        </p:nvPicPr>
        <p:blipFill>
          <a:blip r:embed="rId15"/>
          <a:stretch>
            <a:fillRect/>
          </a:stretch>
        </p:blipFill>
        <p:spPr>
          <a:xfrm>
            <a:off x="0" y="915840"/>
            <a:ext cx="11159640" cy="75960"/>
          </a:xfrm>
          <a:prstGeom prst="rect">
            <a:avLst/>
          </a:prstGeom>
        </p:spPr>
      </p:pic>
      <p:sp>
        <p:nvSpPr>
          <p:cNvPr id="40" name="PlaceHolder 2"/>
          <p:cNvSpPr>
            <a:spLocks noGrp="1"/>
          </p:cNvSpPr>
          <p:nvPr>
            <p:ph type="title"/>
          </p:nvPr>
        </p:nvSpPr>
        <p:spPr>
          <a:xfrm>
            <a:off x="557280" y="263520"/>
            <a:ext cx="10034280" cy="603000"/>
          </a:xfrm>
          <a:prstGeom prst="rect">
            <a:avLst/>
          </a:prstGeom>
        </p:spPr>
        <p:txBody>
          <a:bodyPr lIns="0" tIns="0" rIns="0" bIns="0" anchor="ctr"/>
          <a:lstStyle/>
          <a:p>
            <a:pPr>
              <a:lnSpc>
                <a:spcPct val="70000"/>
              </a:lnSpc>
            </a:pPr>
            <a:r>
              <a:rPr lang="en-GB" sz="3500">
                <a:solidFill>
                  <a:srgbClr val="FFA300"/>
                </a:solidFill>
                <a:latin typeface="Arial"/>
                <a:ea typeface="MS Gothic"/>
              </a:rPr>
              <a:t>Click to edit the title text formatClick to edit Master title style</a:t>
            </a:r>
            <a:endParaRPr/>
          </a:p>
        </p:txBody>
      </p:sp>
      <p:sp>
        <p:nvSpPr>
          <p:cNvPr id="41" name="PlaceHolder 3"/>
          <p:cNvSpPr>
            <a:spLocks noGrp="1"/>
          </p:cNvSpPr>
          <p:nvPr>
            <p:ph type="body"/>
          </p:nvPr>
        </p:nvSpPr>
        <p:spPr>
          <a:xfrm>
            <a:off x="557280" y="1359000"/>
            <a:ext cx="10034280" cy="4858920"/>
          </a:xfrm>
          <a:prstGeom prst="rect">
            <a:avLst/>
          </a:prstGeom>
        </p:spPr>
        <p:txBody>
          <a:bodyPr lIns="0" tIns="0" rIns="0" bIns="0"/>
          <a:lstStyle/>
          <a:p>
            <a:pPr>
              <a:buSzPct val="25000"/>
              <a:buFont typeface="StarSymbol"/>
              <a:buChar char=""/>
            </a:pPr>
            <a:r>
              <a:rPr lang="en-GB" sz="2600" b="1" i="1">
                <a:solidFill>
                  <a:srgbClr val="333333"/>
                </a:solidFill>
                <a:latin typeface="Arial"/>
                <a:ea typeface="MS Gothic"/>
              </a:rPr>
              <a:t>Click to edit the outline text format</a:t>
            </a:r>
            <a:endParaRPr/>
          </a:p>
          <a:p>
            <a:pPr lvl="1">
              <a:buSzPct val="25000"/>
              <a:buFont typeface="StarSymbol"/>
              <a:buChar char=""/>
            </a:pPr>
            <a:r>
              <a:rPr lang="en-GB" sz="2600" b="1" i="1">
                <a:solidFill>
                  <a:srgbClr val="333333"/>
                </a:solidFill>
                <a:latin typeface="Arial"/>
                <a:ea typeface="MS Gothic"/>
              </a:rPr>
              <a:t>Second Outline Level</a:t>
            </a:r>
            <a:endParaRPr/>
          </a:p>
          <a:p>
            <a:pPr lvl="2">
              <a:buSzPct val="25000"/>
              <a:buFont typeface="StarSymbol"/>
              <a:buChar char=""/>
            </a:pPr>
            <a:r>
              <a:rPr lang="en-GB" sz="2600" b="1" i="1">
                <a:solidFill>
                  <a:srgbClr val="333333"/>
                </a:solidFill>
                <a:latin typeface="Arial"/>
                <a:ea typeface="MS Gothic"/>
              </a:rPr>
              <a:t>Third Outline Level</a:t>
            </a:r>
            <a:endParaRPr/>
          </a:p>
          <a:p>
            <a:pPr lvl="3">
              <a:buSzPct val="25000"/>
              <a:buFont typeface="StarSymbol"/>
              <a:buChar char=""/>
            </a:pPr>
            <a:r>
              <a:rPr lang="en-GB" sz="2600" b="1" i="1">
                <a:solidFill>
                  <a:srgbClr val="333333"/>
                </a:solidFill>
                <a:latin typeface="Arial"/>
                <a:ea typeface="MS Gothic"/>
              </a:rPr>
              <a:t>Fourth Outline Level</a:t>
            </a:r>
            <a:endParaRPr/>
          </a:p>
          <a:p>
            <a:pPr lvl="4">
              <a:buSzPct val="25000"/>
              <a:buFont typeface="StarSymbol"/>
              <a:buChar char=""/>
            </a:pPr>
            <a:r>
              <a:rPr lang="en-GB" sz="2600" b="1" i="1">
                <a:solidFill>
                  <a:srgbClr val="333333"/>
                </a:solidFill>
                <a:latin typeface="Arial"/>
                <a:ea typeface="MS Gothic"/>
              </a:rPr>
              <a:t>Fifth Outline Level</a:t>
            </a:r>
            <a:endParaRPr/>
          </a:p>
          <a:p>
            <a:pPr lvl="5">
              <a:buSzPct val="25000"/>
              <a:buFont typeface="StarSymbol"/>
              <a:buChar char=""/>
            </a:pPr>
            <a:r>
              <a:rPr lang="en-GB" sz="2600" b="1" i="1">
                <a:solidFill>
                  <a:srgbClr val="333333"/>
                </a:solidFill>
                <a:latin typeface="Arial"/>
                <a:ea typeface="MS Gothic"/>
              </a:rPr>
              <a:t>Sixth Outline Level</a:t>
            </a:r>
            <a:endParaRPr/>
          </a:p>
          <a:p>
            <a:pPr>
              <a:lnSpc>
                <a:spcPct val="100000"/>
              </a:lnSpc>
              <a:buSzPct val="25000"/>
              <a:buFont typeface="Symbol"/>
              <a:buChar char="•"/>
            </a:pPr>
            <a:r>
              <a:rPr lang="en-GB" sz="2600" b="1" i="1">
                <a:solidFill>
                  <a:srgbClr val="333333"/>
                </a:solidFill>
                <a:latin typeface="Arial"/>
                <a:ea typeface="MS Gothic"/>
              </a:rPr>
              <a:t>Seventh Outline LevelClick to edit Master text styles</a:t>
            </a:r>
            <a:endParaRPr/>
          </a:p>
          <a:p>
            <a:pPr lvl="1">
              <a:lnSpc>
                <a:spcPct val="100000"/>
              </a:lnSpc>
              <a:buSzPct val="25000"/>
              <a:buFont typeface="StarSymbol"/>
              <a:buChar char=""/>
            </a:pPr>
            <a:r>
              <a:rPr lang="en-GB" sz="2200" b="1" i="1">
                <a:solidFill>
                  <a:srgbClr val="4C4C4C"/>
                </a:solidFill>
                <a:latin typeface="Arial"/>
                <a:ea typeface="MS Gothic"/>
              </a:rPr>
              <a:t>Second level</a:t>
            </a:r>
            <a:endParaRPr/>
          </a:p>
          <a:p>
            <a:pPr lvl="2">
              <a:lnSpc>
                <a:spcPct val="100000"/>
              </a:lnSpc>
              <a:buSzPct val="25000"/>
              <a:buFont typeface="StarSymbol"/>
              <a:buChar char=""/>
            </a:pPr>
            <a:r>
              <a:rPr lang="en-GB" sz="2200" b="1" i="1">
                <a:solidFill>
                  <a:srgbClr val="4C4C4C"/>
                </a:solidFill>
                <a:latin typeface="Arial"/>
                <a:ea typeface="MS Gothic"/>
              </a:rPr>
              <a:t>Third level</a:t>
            </a:r>
            <a:endParaRPr/>
          </a:p>
          <a:p>
            <a:pPr lvl="2">
              <a:lnSpc>
                <a:spcPct val="100000"/>
              </a:lnSpc>
              <a:buSzPct val="25000"/>
              <a:buFont typeface="StarSymbol"/>
              <a:buChar char=""/>
            </a:pPr>
            <a:r>
              <a:rPr lang="en-GB" sz="2200" b="1" i="1">
                <a:solidFill>
                  <a:srgbClr val="4C4C4C"/>
                </a:solidFill>
                <a:latin typeface="Arial"/>
                <a:ea typeface="MS Gothic"/>
              </a:rPr>
              <a:t>Fourth level</a:t>
            </a:r>
            <a:endParaRPr/>
          </a:p>
          <a:p>
            <a:pPr lvl="2">
              <a:lnSpc>
                <a:spcPct val="100000"/>
              </a:lnSpc>
              <a:buSzPct val="25000"/>
              <a:buFont typeface="StarSymbol"/>
              <a:buChar char=""/>
            </a:pPr>
            <a:r>
              <a:rPr lang="en-GB" sz="2200" b="1" i="1">
                <a:solidFill>
                  <a:srgbClr val="4C4C4C"/>
                </a:solidFill>
                <a:latin typeface="Arial"/>
                <a:ea typeface="MS Gothic"/>
              </a:rPr>
              <a:t>Fifth level</a:t>
            </a:r>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74" name="Picture 1"/>
          <p:cNvPicPr/>
          <p:nvPr/>
        </p:nvPicPr>
        <p:blipFill>
          <a:blip r:embed="rId14"/>
          <a:stretch>
            <a:fillRect/>
          </a:stretch>
        </p:blipFill>
        <p:spPr>
          <a:xfrm>
            <a:off x="0" y="6761160"/>
            <a:ext cx="11159640" cy="798120"/>
          </a:xfrm>
          <a:prstGeom prst="rect">
            <a:avLst/>
          </a:prstGeom>
        </p:spPr>
      </p:pic>
      <p:pic>
        <p:nvPicPr>
          <p:cNvPr id="75" name="Picture 2"/>
          <p:cNvPicPr/>
          <p:nvPr/>
        </p:nvPicPr>
        <p:blipFill>
          <a:blip r:embed="rId15"/>
          <a:stretch>
            <a:fillRect/>
          </a:stretch>
        </p:blipFill>
        <p:spPr>
          <a:xfrm>
            <a:off x="0" y="0"/>
            <a:ext cx="11159640" cy="6784560"/>
          </a:xfrm>
          <a:prstGeom prst="rect">
            <a:avLst/>
          </a:prstGeom>
        </p:spPr>
      </p:pic>
      <p:sp>
        <p:nvSpPr>
          <p:cNvPr id="76" name="CustomShape 1"/>
          <p:cNvSpPr/>
          <p:nvPr/>
        </p:nvSpPr>
        <p:spPr>
          <a:xfrm>
            <a:off x="557280" y="6886440"/>
            <a:ext cx="2598480" cy="520200"/>
          </a:xfrm>
          <a:prstGeom prst="rect">
            <a:avLst/>
          </a:prstGeom>
        </p:spPr>
      </p:sp>
      <p:sp>
        <p:nvSpPr>
          <p:cNvPr id="77" name="CustomShape 2"/>
          <p:cNvSpPr/>
          <p:nvPr/>
        </p:nvSpPr>
        <p:spPr>
          <a:xfrm>
            <a:off x="3816360" y="6886440"/>
            <a:ext cx="3534840" cy="520200"/>
          </a:xfrm>
          <a:prstGeom prst="rect">
            <a:avLst/>
          </a:prstGeom>
        </p:spPr>
      </p:sp>
      <p:sp>
        <p:nvSpPr>
          <p:cNvPr id="78" name="CustomShape 3"/>
          <p:cNvSpPr/>
          <p:nvPr/>
        </p:nvSpPr>
        <p:spPr>
          <a:xfrm>
            <a:off x="3657600" y="7086600"/>
            <a:ext cx="3885840" cy="228240"/>
          </a:xfrm>
          <a:prstGeom prst="rect">
            <a:avLst/>
          </a:prstGeom>
        </p:spPr>
        <p:txBody>
          <a:bodyPr lIns="0" tIns="0" rIns="0" bIns="0"/>
          <a:lstStyle/>
          <a:p>
            <a:pPr algn="ctr">
              <a:lnSpc>
                <a:spcPct val="98000"/>
              </a:lnSpc>
            </a:pPr>
            <a:fld id="{4A4AA600-D8A9-49E6-BF65-BD33A251CAE5}" type="slidenum">
              <a:rPr lang="fr-FR" sz="1400">
                <a:solidFill>
                  <a:srgbClr val="FFFF00"/>
                </a:solidFill>
                <a:latin typeface="Times New Roman"/>
                <a:ea typeface="Arial Unicode MS"/>
              </a:rPr>
              <a:t>‹#›</a:t>
            </a:fld>
            <a:endParaRPr/>
          </a:p>
        </p:txBody>
      </p:sp>
      <p:sp>
        <p:nvSpPr>
          <p:cNvPr id="79" name="PlaceHolder 4"/>
          <p:cNvSpPr>
            <a:spLocks noGrp="1"/>
          </p:cNvSpPr>
          <p:nvPr>
            <p:ph type="title"/>
          </p:nvPr>
        </p:nvSpPr>
        <p:spPr>
          <a:xfrm>
            <a:off x="558000" y="301320"/>
            <a:ext cx="10043640" cy="1261800"/>
          </a:xfrm>
          <a:prstGeom prst="rect">
            <a:avLst/>
          </a:prstGeom>
        </p:spPr>
        <p:txBody>
          <a:bodyPr wrap="none" lIns="0" tIns="0" rIns="0" bIns="0" anchor="ctr"/>
          <a:lstStyle/>
          <a:p>
            <a:r>
              <a:rPr lang="en-GB"/>
              <a:t>Click to edit the title text format</a:t>
            </a:r>
            <a:endParaRPr/>
          </a:p>
        </p:txBody>
      </p:sp>
      <p:sp>
        <p:nvSpPr>
          <p:cNvPr id="80" name="PlaceHolder 5"/>
          <p:cNvSpPr>
            <a:spLocks noGrp="1"/>
          </p:cNvSpPr>
          <p:nvPr>
            <p:ph type="body"/>
          </p:nvPr>
        </p:nvSpPr>
        <p:spPr>
          <a:xfrm>
            <a:off x="558000" y="1768680"/>
            <a:ext cx="9820440" cy="4384080"/>
          </a:xfrm>
          <a:prstGeom prst="rect">
            <a:avLst/>
          </a:prstGeom>
        </p:spPr>
        <p:txBody>
          <a:bodyPr wrap="none" lIns="0" tIns="0" rIns="0" bIns="0"/>
          <a:lstStyle/>
          <a:p>
            <a:pPr>
              <a:buSzPct val="25000"/>
              <a:buFont typeface="StarSymbol"/>
              <a:buChar char=""/>
            </a:pPr>
            <a:r>
              <a:rPr lang="en-GB"/>
              <a:t>Click to edit the outline text format</a:t>
            </a:r>
            <a:endParaRPr/>
          </a:p>
          <a:p>
            <a:pPr lvl="1">
              <a:buSzPct val="25000"/>
              <a:buFont typeface="StarSymbol"/>
              <a:buChar char=""/>
            </a:pPr>
            <a:r>
              <a:rPr lang="en-GB"/>
              <a:t>Second Outline Level</a:t>
            </a:r>
            <a:endParaRPr/>
          </a:p>
          <a:p>
            <a:pPr lvl="2">
              <a:buSzPct val="25000"/>
              <a:buFont typeface="StarSymbol"/>
              <a:buChar char=""/>
            </a:pPr>
            <a:r>
              <a:rPr lang="en-GB"/>
              <a:t>Third Outline Level</a:t>
            </a:r>
            <a:endParaRPr/>
          </a:p>
          <a:p>
            <a:pPr lvl="3">
              <a:buSzPct val="25000"/>
              <a:buFont typeface="StarSymbol"/>
              <a:buChar char=""/>
            </a:pPr>
            <a:r>
              <a:rPr lang="en-GB"/>
              <a:t>Fourth Outline Level</a:t>
            </a:r>
            <a:endParaRPr/>
          </a:p>
          <a:p>
            <a:pPr lvl="4">
              <a:buSzPct val="25000"/>
              <a:buFont typeface="StarSymbol"/>
              <a:buChar char=""/>
            </a:pPr>
            <a:r>
              <a:rPr lang="en-GB"/>
              <a:t>Fifth Outline Level</a:t>
            </a:r>
            <a:endParaRPr/>
          </a:p>
          <a:p>
            <a:pPr lvl="5">
              <a:buSzPct val="25000"/>
              <a:buFont typeface="StarSymbol"/>
              <a:buChar char=""/>
            </a:pPr>
            <a:r>
              <a:rPr lang="en-GB"/>
              <a:t>Sixth Outline Level</a:t>
            </a:r>
            <a:endParaRPr/>
          </a:p>
          <a:p>
            <a:pPr lvl="6">
              <a:buSzPct val="25000"/>
              <a:buFont typeface="StarSymbol"/>
              <a:buChar char=""/>
            </a:pPr>
            <a:r>
              <a:rPr lang="en-GB"/>
              <a:t>Seventh Outline Level</a:t>
            </a:r>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png"/><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5.png"/><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1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CustomShape 1"/>
          <p:cNvSpPr/>
          <p:nvPr/>
        </p:nvSpPr>
        <p:spPr>
          <a:xfrm>
            <a:off x="557280" y="255600"/>
            <a:ext cx="10043640" cy="952200"/>
          </a:xfrm>
          <a:prstGeom prst="rect">
            <a:avLst/>
          </a:prstGeom>
        </p:spPr>
        <p:txBody>
          <a:bodyPr lIns="0" tIns="0" rIns="0" bIns="0" anchor="ctr"/>
          <a:lstStyle/>
          <a:p>
            <a:pPr algn="r">
              <a:lnSpc>
                <a:spcPct val="96000"/>
              </a:lnSpc>
            </a:pPr>
            <a:r>
              <a:rPr lang="fr-FR" sz="4800" dirty="0" err="1">
                <a:solidFill>
                  <a:srgbClr val="FFFFFF"/>
                </a:solidFill>
                <a:latin typeface="Arial"/>
                <a:ea typeface="MS Gothic"/>
              </a:rPr>
              <a:t>eXo</a:t>
            </a:r>
            <a:r>
              <a:rPr lang="fr-FR" sz="4800" dirty="0">
                <a:solidFill>
                  <a:srgbClr val="FFFFFF"/>
                </a:solidFill>
                <a:latin typeface="Arial"/>
                <a:ea typeface="MS Gothic"/>
              </a:rPr>
              <a:t> JCR</a:t>
            </a:r>
            <a:endParaRPr dirty="0"/>
          </a:p>
          <a:p>
            <a:pPr algn="r">
              <a:lnSpc>
                <a:spcPct val="96000"/>
              </a:lnSpc>
            </a:pPr>
            <a:r>
              <a:rPr lang="en-US" sz="2800" i="1" dirty="0">
                <a:solidFill>
                  <a:srgbClr val="FFFFFF"/>
                </a:solidFill>
                <a:latin typeface="Arial"/>
                <a:ea typeface="MS Gothic"/>
              </a:rPr>
              <a:t>JCR concepts, architecture and benefits</a:t>
            </a:r>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TextShape 1"/>
          <p:cNvSpPr txBox="1"/>
          <p:nvPr/>
        </p:nvSpPr>
        <p:spPr>
          <a:xfrm>
            <a:off x="490320" y="255960"/>
            <a:ext cx="10179000" cy="453600"/>
          </a:xfrm>
          <a:prstGeom prst="rect">
            <a:avLst/>
          </a:prstGeom>
        </p:spPr>
        <p:txBody>
          <a:bodyPr lIns="0" tIns="0" rIns="41760" bIns="0" anchor="b"/>
          <a:lstStyle/>
          <a:p>
            <a:pPr>
              <a:lnSpc>
                <a:spcPct val="100000"/>
              </a:lnSpc>
            </a:pPr>
            <a:r>
              <a:rPr lang="en-GB" sz="3500">
                <a:solidFill>
                  <a:srgbClr val="FFA300"/>
                </a:solidFill>
                <a:latin typeface="Arial"/>
                <a:ea typeface="MS Gothic"/>
              </a:rPr>
              <a:t>JCR Introduction</a:t>
            </a:r>
            <a:endParaRPr/>
          </a:p>
        </p:txBody>
      </p:sp>
      <p:sp>
        <p:nvSpPr>
          <p:cNvPr id="241" name="TextShape 2"/>
          <p:cNvSpPr txBox="1"/>
          <p:nvPr/>
        </p:nvSpPr>
        <p:spPr>
          <a:xfrm>
            <a:off x="507960" y="1351080"/>
            <a:ext cx="10179000" cy="5088600"/>
          </a:xfrm>
          <a:prstGeom prst="rect">
            <a:avLst/>
          </a:prstGeom>
        </p:spPr>
        <p:txBody>
          <a:bodyPr lIns="0" tIns="0" rIns="41760" bIns="0"/>
          <a:lstStyle/>
          <a:p>
            <a:pPr>
              <a:lnSpc>
                <a:spcPct val="100000"/>
              </a:lnSpc>
            </a:pPr>
            <a:r>
              <a:rPr lang="en-GB" sz="3200" b="1" i="1" dirty="0" smtClean="0">
                <a:latin typeface="Arial"/>
                <a:ea typeface="MS Gothic"/>
              </a:rPr>
              <a:t>Use Case #2: </a:t>
            </a:r>
            <a:r>
              <a:rPr lang="en-US" sz="3200" b="1" i="1" dirty="0" smtClean="0">
                <a:ea typeface="MS Gothic"/>
              </a:rPr>
              <a:t>Resource Crunch (Personalization)</a:t>
            </a:r>
            <a:endParaRPr lang="en-GB" sz="3200" b="1" i="1" dirty="0" smtClean="0">
              <a:latin typeface="Arial"/>
              <a:ea typeface="MS Gothic"/>
            </a:endParaRPr>
          </a:p>
          <a:p>
            <a:pPr>
              <a:lnSpc>
                <a:spcPct val="100000"/>
              </a:lnSpc>
            </a:pPr>
            <a:endParaRPr dirty="0"/>
          </a:p>
        </p:txBody>
      </p:sp>
      <p:pic>
        <p:nvPicPr>
          <p:cNvPr id="3" name="Image 2"/>
          <p:cNvPicPr>
            <a:picLocks noChangeAspect="1"/>
          </p:cNvPicPr>
          <p:nvPr/>
        </p:nvPicPr>
        <p:blipFill>
          <a:blip r:embed="rId3"/>
          <a:stretch>
            <a:fillRect/>
          </a:stretch>
        </p:blipFill>
        <p:spPr>
          <a:xfrm>
            <a:off x="642640" y="1989388"/>
            <a:ext cx="9486584" cy="4569879"/>
          </a:xfrm>
          <a:prstGeom prst="rect">
            <a:avLst/>
          </a:prstGeom>
        </p:spPr>
      </p:pic>
    </p:spTree>
    <p:extLst>
      <p:ext uri="{BB962C8B-B14F-4D97-AF65-F5344CB8AC3E}">
        <p14:creationId xmlns:p14="http://schemas.microsoft.com/office/powerpoint/2010/main" val="20891371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TextShape 1"/>
          <p:cNvSpPr txBox="1"/>
          <p:nvPr/>
        </p:nvSpPr>
        <p:spPr>
          <a:xfrm>
            <a:off x="490320" y="255960"/>
            <a:ext cx="10179000" cy="453600"/>
          </a:xfrm>
          <a:prstGeom prst="rect">
            <a:avLst/>
          </a:prstGeom>
        </p:spPr>
        <p:txBody>
          <a:bodyPr lIns="0" tIns="0" rIns="41760" bIns="0" anchor="b"/>
          <a:lstStyle/>
          <a:p>
            <a:pPr>
              <a:lnSpc>
                <a:spcPct val="100000"/>
              </a:lnSpc>
            </a:pPr>
            <a:r>
              <a:rPr lang="en-GB" sz="3500">
                <a:solidFill>
                  <a:srgbClr val="FFA300"/>
                </a:solidFill>
                <a:latin typeface="Arial"/>
                <a:ea typeface="MS Gothic"/>
              </a:rPr>
              <a:t>JCR Introduction</a:t>
            </a:r>
            <a:endParaRPr/>
          </a:p>
        </p:txBody>
      </p:sp>
      <p:pic>
        <p:nvPicPr>
          <p:cNvPr id="2" name="Image 1"/>
          <p:cNvPicPr>
            <a:picLocks noChangeAspect="1"/>
          </p:cNvPicPr>
          <p:nvPr/>
        </p:nvPicPr>
        <p:blipFill>
          <a:blip r:embed="rId2"/>
          <a:stretch>
            <a:fillRect/>
          </a:stretch>
        </p:blipFill>
        <p:spPr>
          <a:xfrm>
            <a:off x="780348" y="1071209"/>
            <a:ext cx="9888972" cy="5447863"/>
          </a:xfrm>
          <a:prstGeom prst="rect">
            <a:avLst/>
          </a:prstGeom>
        </p:spPr>
      </p:pic>
    </p:spTree>
    <p:extLst>
      <p:ext uri="{BB962C8B-B14F-4D97-AF65-F5344CB8AC3E}">
        <p14:creationId xmlns:p14="http://schemas.microsoft.com/office/powerpoint/2010/main" val="169269642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TextShape 1"/>
          <p:cNvSpPr txBox="1"/>
          <p:nvPr/>
        </p:nvSpPr>
        <p:spPr>
          <a:xfrm>
            <a:off x="490320" y="255960"/>
            <a:ext cx="10179000" cy="453600"/>
          </a:xfrm>
          <a:prstGeom prst="rect">
            <a:avLst/>
          </a:prstGeom>
        </p:spPr>
        <p:txBody>
          <a:bodyPr lIns="0" tIns="0" rIns="41760" bIns="0" anchor="b"/>
          <a:lstStyle/>
          <a:p>
            <a:pPr>
              <a:lnSpc>
                <a:spcPct val="100000"/>
              </a:lnSpc>
            </a:pPr>
            <a:r>
              <a:rPr lang="en-GB" sz="3500">
                <a:solidFill>
                  <a:srgbClr val="FFA300"/>
                </a:solidFill>
                <a:latin typeface="Arial"/>
                <a:ea typeface="MS Gothic"/>
              </a:rPr>
              <a:t>JCR Introduction</a:t>
            </a:r>
            <a:endParaRPr/>
          </a:p>
        </p:txBody>
      </p:sp>
      <p:sp>
        <p:nvSpPr>
          <p:cNvPr id="241" name="TextShape 2"/>
          <p:cNvSpPr txBox="1"/>
          <p:nvPr/>
        </p:nvSpPr>
        <p:spPr>
          <a:xfrm>
            <a:off x="507960" y="1351080"/>
            <a:ext cx="10179000" cy="5088600"/>
          </a:xfrm>
          <a:prstGeom prst="rect">
            <a:avLst/>
          </a:prstGeom>
        </p:spPr>
        <p:txBody>
          <a:bodyPr lIns="0" tIns="0" rIns="41760" bIns="0"/>
          <a:lstStyle/>
          <a:p>
            <a:pPr>
              <a:lnSpc>
                <a:spcPct val="100000"/>
              </a:lnSpc>
            </a:pPr>
            <a:r>
              <a:rPr lang="fr-FR" sz="3200" b="1" i="1" dirty="0" smtClean="0">
                <a:latin typeface="Arial"/>
                <a:ea typeface="MS Gothic"/>
              </a:rPr>
              <a:t>The </a:t>
            </a:r>
            <a:r>
              <a:rPr lang="fr-FR" sz="3200" b="1" i="1" dirty="0" err="1" smtClean="0">
                <a:latin typeface="Arial"/>
                <a:ea typeface="MS Gothic"/>
              </a:rPr>
              <a:t>Repository</a:t>
            </a:r>
            <a:r>
              <a:rPr lang="fr-FR" sz="3200" b="1" i="1" dirty="0" smtClean="0">
                <a:latin typeface="Arial"/>
                <a:ea typeface="MS Gothic"/>
              </a:rPr>
              <a:t> Model</a:t>
            </a:r>
            <a:endParaRPr lang="en-GB" sz="3200" b="1" i="1" dirty="0" smtClean="0">
              <a:latin typeface="Arial"/>
              <a:ea typeface="MS Gothic"/>
            </a:endParaRPr>
          </a:p>
          <a:p>
            <a:pPr>
              <a:lnSpc>
                <a:spcPct val="100000"/>
              </a:lnSpc>
            </a:pPr>
            <a:endParaRPr dirty="0"/>
          </a:p>
        </p:txBody>
      </p:sp>
      <p:pic>
        <p:nvPicPr>
          <p:cNvPr id="2" name="Image 1"/>
          <p:cNvPicPr>
            <a:picLocks noChangeAspect="1"/>
          </p:cNvPicPr>
          <p:nvPr/>
        </p:nvPicPr>
        <p:blipFill>
          <a:blip r:embed="rId3"/>
          <a:stretch>
            <a:fillRect/>
          </a:stretch>
        </p:blipFill>
        <p:spPr>
          <a:xfrm>
            <a:off x="507961" y="2111812"/>
            <a:ext cx="9774272" cy="4560290"/>
          </a:xfrm>
          <a:prstGeom prst="rect">
            <a:avLst/>
          </a:prstGeom>
        </p:spPr>
      </p:pic>
    </p:spTree>
    <p:extLst>
      <p:ext uri="{BB962C8B-B14F-4D97-AF65-F5344CB8AC3E}">
        <p14:creationId xmlns:p14="http://schemas.microsoft.com/office/powerpoint/2010/main" val="10969630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 name="CustomShape 1"/>
          <p:cNvSpPr/>
          <p:nvPr/>
        </p:nvSpPr>
        <p:spPr>
          <a:xfrm>
            <a:off x="8001000" y="6886440"/>
            <a:ext cx="2598480" cy="520200"/>
          </a:xfrm>
          <a:prstGeom prst="rect">
            <a:avLst/>
          </a:prstGeom>
        </p:spPr>
        <p:txBody>
          <a:bodyPr lIns="0" tIns="0" rIns="0" bIns="0"/>
          <a:lstStyle/>
          <a:p>
            <a:pPr algn="r">
              <a:lnSpc>
                <a:spcPct val="98000"/>
              </a:lnSpc>
            </a:pPr>
            <a:fld id="{D1C702D4-BD7F-4FC0-B01D-3ACC2C200366}" type="slidenum">
              <a:rPr lang="fr-FR" sz="1400">
                <a:solidFill>
                  <a:srgbClr val="000000"/>
                </a:solidFill>
                <a:latin typeface="Times New Roman"/>
                <a:ea typeface="Arial Unicode MS"/>
              </a:rPr>
              <a:t>13</a:t>
            </a:fld>
            <a:endParaRPr/>
          </a:p>
        </p:txBody>
      </p:sp>
      <p:sp>
        <p:nvSpPr>
          <p:cNvPr id="243" name="CustomShape 2"/>
          <p:cNvSpPr/>
          <p:nvPr/>
        </p:nvSpPr>
        <p:spPr>
          <a:xfrm>
            <a:off x="550800" y="4692600"/>
            <a:ext cx="10043640" cy="1491840"/>
          </a:xfrm>
          <a:prstGeom prst="rect">
            <a:avLst/>
          </a:prstGeom>
        </p:spPr>
        <p:txBody>
          <a:bodyPr lIns="0" tIns="0" rIns="0" bIns="0" anchor="ctr"/>
          <a:lstStyle/>
          <a:p>
            <a:pPr algn="ctr">
              <a:lnSpc>
                <a:spcPct val="96000"/>
              </a:lnSpc>
            </a:pPr>
            <a:r>
              <a:rPr lang="pl-PL" sz="4800" dirty="0">
                <a:solidFill>
                  <a:srgbClr val="FFFFFF"/>
                </a:solidFill>
                <a:ea typeface="MS Gothic"/>
              </a:rPr>
              <a:t>JSR 170 </a:t>
            </a:r>
            <a:r>
              <a:rPr lang="pl-PL" sz="4800" dirty="0" err="1">
                <a:solidFill>
                  <a:srgbClr val="FFFFFF"/>
                </a:solidFill>
                <a:ea typeface="MS Gothic"/>
              </a:rPr>
              <a:t>Overview</a:t>
            </a:r>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en-US" sz="3200" b="1" i="1" dirty="0">
                <a:solidFill>
                  <a:srgbClr val="333333"/>
                </a:solidFill>
                <a:latin typeface="Arial"/>
                <a:ea typeface="MS Gothic"/>
                <a:cs typeface="Arial"/>
              </a:rPr>
              <a:t>Level 1 includes </a:t>
            </a:r>
            <a:r>
              <a:rPr lang="en-US" sz="3200" b="1" i="1" dirty="0" smtClean="0">
                <a:solidFill>
                  <a:srgbClr val="333333"/>
                </a:solidFill>
                <a:latin typeface="Arial"/>
                <a:ea typeface="MS Gothic"/>
                <a:cs typeface="Arial"/>
              </a:rPr>
              <a:t>:</a:t>
            </a:r>
            <a:endParaRPr lang="en-US" sz="3200" b="1" i="1" dirty="0">
              <a:solidFill>
                <a:srgbClr val="333333"/>
              </a:solidFill>
              <a:latin typeface="Arial"/>
              <a:ea typeface="MS Gothic"/>
              <a:cs typeface="Arial"/>
            </a:endParaRPr>
          </a:p>
          <a:p>
            <a:pPr marL="342900" indent="-342900">
              <a:lnSpc>
                <a:spcPct val="100000"/>
              </a:lnSpc>
              <a:buFont typeface="Wingdings" charset="2"/>
              <a:buChar char="u"/>
            </a:pPr>
            <a:endParaRPr lang="en-US" sz="2000" dirty="0">
              <a:cs typeface="Arial"/>
            </a:endParaRPr>
          </a:p>
          <a:p>
            <a:pPr marL="342900" indent="-342900">
              <a:lnSpc>
                <a:spcPct val="100000"/>
              </a:lnSpc>
              <a:buFont typeface="Wingdings" charset="2"/>
              <a:buChar char="u"/>
            </a:pPr>
            <a:r>
              <a:rPr lang="en-US" sz="2200" b="1" i="1" dirty="0" smtClean="0">
                <a:solidFill>
                  <a:srgbClr val="333333"/>
                </a:solidFill>
                <a:ea typeface="MS Gothic"/>
                <a:cs typeface="Arial"/>
              </a:rPr>
              <a:t>Retrieval and traversal of nodes and properties</a:t>
            </a:r>
          </a:p>
          <a:p>
            <a:pPr marL="342900" indent="-342900">
              <a:lnSpc>
                <a:spcPct val="100000"/>
              </a:lnSpc>
              <a:buFont typeface="Wingdings" charset="2"/>
              <a:buChar char="u"/>
            </a:pPr>
            <a:r>
              <a:rPr lang="en-US" sz="2200" b="1" i="1" dirty="0" smtClean="0">
                <a:solidFill>
                  <a:srgbClr val="333333"/>
                </a:solidFill>
                <a:ea typeface="MS Gothic"/>
                <a:cs typeface="Arial"/>
              </a:rPr>
              <a:t>Reading the values of properties</a:t>
            </a:r>
          </a:p>
          <a:p>
            <a:pPr marL="342900" indent="-342900">
              <a:lnSpc>
                <a:spcPct val="100000"/>
              </a:lnSpc>
              <a:buFont typeface="Wingdings" charset="2"/>
              <a:buChar char="u"/>
            </a:pPr>
            <a:r>
              <a:rPr lang="en-US" sz="2200" b="1" i="1" dirty="0" smtClean="0">
                <a:solidFill>
                  <a:srgbClr val="333333"/>
                </a:solidFill>
                <a:ea typeface="MS Gothic"/>
                <a:cs typeface="Arial"/>
              </a:rPr>
              <a:t>Transient namespace remapping</a:t>
            </a:r>
          </a:p>
          <a:p>
            <a:pPr marL="342900" indent="-342900">
              <a:lnSpc>
                <a:spcPct val="100000"/>
              </a:lnSpc>
              <a:buFont typeface="Wingdings" charset="2"/>
              <a:buChar char="u"/>
            </a:pPr>
            <a:r>
              <a:rPr lang="en-US" sz="2200" b="1" i="1" dirty="0" smtClean="0">
                <a:solidFill>
                  <a:srgbClr val="333333"/>
                </a:solidFill>
                <a:ea typeface="MS Gothic"/>
                <a:cs typeface="Arial"/>
              </a:rPr>
              <a:t>Export to XML/SAX</a:t>
            </a:r>
          </a:p>
          <a:p>
            <a:pPr marL="342900" indent="-342900">
              <a:lnSpc>
                <a:spcPct val="100000"/>
              </a:lnSpc>
              <a:buFont typeface="Wingdings" charset="2"/>
              <a:buChar char="u"/>
            </a:pPr>
            <a:r>
              <a:rPr lang="en-US" sz="2200" b="1" i="1" dirty="0" smtClean="0">
                <a:solidFill>
                  <a:srgbClr val="333333"/>
                </a:solidFill>
                <a:ea typeface="MS Gothic"/>
                <a:cs typeface="Arial"/>
              </a:rPr>
              <a:t>Query facility with </a:t>
            </a:r>
            <a:r>
              <a:rPr lang="en-US" sz="2200" b="1" i="1" dirty="0" err="1" smtClean="0">
                <a:solidFill>
                  <a:srgbClr val="333333"/>
                </a:solidFill>
                <a:ea typeface="MS Gothic"/>
                <a:cs typeface="Arial"/>
              </a:rPr>
              <a:t>XPath</a:t>
            </a:r>
            <a:r>
              <a:rPr lang="en-US" sz="2200" b="1" i="1" dirty="0" smtClean="0">
                <a:solidFill>
                  <a:srgbClr val="333333"/>
                </a:solidFill>
                <a:ea typeface="MS Gothic"/>
                <a:cs typeface="Arial"/>
              </a:rPr>
              <a:t> syntax</a:t>
            </a:r>
          </a:p>
          <a:p>
            <a:pPr marL="342900" indent="-342900">
              <a:lnSpc>
                <a:spcPct val="100000"/>
              </a:lnSpc>
              <a:buFont typeface="Wingdings" charset="2"/>
              <a:buChar char="u"/>
            </a:pPr>
            <a:r>
              <a:rPr lang="en-US" sz="2200" b="1" i="1" dirty="0" smtClean="0">
                <a:solidFill>
                  <a:srgbClr val="333333"/>
                </a:solidFill>
                <a:ea typeface="MS Gothic"/>
                <a:cs typeface="Arial"/>
              </a:rPr>
              <a:t>Discovery of available node types</a:t>
            </a:r>
          </a:p>
        </p:txBody>
      </p:sp>
      <p:grpSp>
        <p:nvGrpSpPr>
          <p:cNvPr id="7" name="Group 8"/>
          <p:cNvGrpSpPr>
            <a:grpSpLocks/>
          </p:cNvGrpSpPr>
          <p:nvPr/>
        </p:nvGrpSpPr>
        <p:grpSpPr bwMode="auto">
          <a:xfrm>
            <a:off x="5319301" y="2479084"/>
            <a:ext cx="5647740" cy="4231795"/>
            <a:chOff x="0" y="0"/>
            <a:chExt cx="3872" cy="2872"/>
          </a:xfrm>
        </p:grpSpPr>
        <p:pic>
          <p:nvPicPr>
            <p:cNvPr id="8" name="Picture 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 y="96"/>
              <a:ext cx="3616" cy="2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 name="Picture 7"/>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3872" cy="2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en-US" sz="3200" b="1" i="1" dirty="0">
                <a:solidFill>
                  <a:srgbClr val="333333"/>
                </a:solidFill>
                <a:latin typeface="Arial"/>
                <a:ea typeface="MS Gothic"/>
                <a:cs typeface="Arial"/>
              </a:rPr>
              <a:t>Level </a:t>
            </a:r>
            <a:r>
              <a:rPr lang="en-US" sz="3200" b="1" i="1" dirty="0" smtClean="0">
                <a:solidFill>
                  <a:srgbClr val="333333"/>
                </a:solidFill>
                <a:latin typeface="Arial"/>
                <a:ea typeface="MS Gothic"/>
                <a:cs typeface="Arial"/>
              </a:rPr>
              <a:t>2 </a:t>
            </a:r>
            <a:r>
              <a:rPr lang="en-US" sz="3200" b="1" i="1" dirty="0">
                <a:solidFill>
                  <a:srgbClr val="333333"/>
                </a:solidFill>
                <a:latin typeface="Arial"/>
                <a:ea typeface="MS Gothic"/>
                <a:cs typeface="Arial"/>
              </a:rPr>
              <a:t>includes </a:t>
            </a:r>
            <a:r>
              <a:rPr lang="en-US" sz="3200" b="1" i="1" dirty="0" smtClean="0">
                <a:solidFill>
                  <a:srgbClr val="333333"/>
                </a:solidFill>
                <a:latin typeface="Arial"/>
                <a:ea typeface="MS Gothic"/>
                <a:cs typeface="Arial"/>
              </a:rPr>
              <a:t>:</a:t>
            </a:r>
            <a:endParaRPr lang="en-US" sz="3200" b="1" i="1" dirty="0">
              <a:solidFill>
                <a:srgbClr val="333333"/>
              </a:solidFill>
              <a:latin typeface="Arial"/>
              <a:ea typeface="MS Gothic"/>
              <a:cs typeface="Arial"/>
            </a:endParaRPr>
          </a:p>
          <a:p>
            <a:pPr marL="342900" indent="-342900">
              <a:lnSpc>
                <a:spcPct val="100000"/>
              </a:lnSpc>
              <a:buFont typeface="Wingdings" charset="2"/>
              <a:buChar char="u"/>
            </a:pPr>
            <a:endParaRPr lang="en-US" sz="2000" dirty="0">
              <a:cs typeface="Arial"/>
            </a:endParaRPr>
          </a:p>
          <a:p>
            <a:pPr marL="342900" indent="-342900">
              <a:lnSpc>
                <a:spcPct val="100000"/>
              </a:lnSpc>
              <a:buFont typeface="Wingdings" charset="2"/>
              <a:buChar char="u"/>
            </a:pPr>
            <a:r>
              <a:rPr lang="en-US" sz="2200" b="1" i="1" dirty="0" smtClean="0">
                <a:solidFill>
                  <a:srgbClr val="333333"/>
                </a:solidFill>
                <a:ea typeface="MS Gothic"/>
                <a:cs typeface="Arial"/>
              </a:rPr>
              <a:t>Adding and removing nodes and properties</a:t>
            </a:r>
          </a:p>
          <a:p>
            <a:pPr marL="342900" indent="-342900">
              <a:lnSpc>
                <a:spcPct val="100000"/>
              </a:lnSpc>
              <a:buFont typeface="Wingdings" charset="2"/>
              <a:buChar char="u"/>
            </a:pPr>
            <a:r>
              <a:rPr lang="en-US" sz="2200" b="1" i="1" dirty="0" smtClean="0">
                <a:solidFill>
                  <a:srgbClr val="333333"/>
                </a:solidFill>
                <a:ea typeface="MS Gothic"/>
                <a:cs typeface="Arial"/>
              </a:rPr>
              <a:t>Writing the values of properties</a:t>
            </a:r>
          </a:p>
          <a:p>
            <a:pPr marL="342900" indent="-342900">
              <a:lnSpc>
                <a:spcPct val="100000"/>
              </a:lnSpc>
              <a:buFont typeface="Wingdings" charset="2"/>
              <a:buChar char="u"/>
            </a:pPr>
            <a:r>
              <a:rPr lang="en-US" sz="2200" b="1" i="1" dirty="0" smtClean="0">
                <a:solidFill>
                  <a:srgbClr val="333333"/>
                </a:solidFill>
                <a:ea typeface="MS Gothic"/>
                <a:cs typeface="Arial"/>
              </a:rPr>
              <a:t>Persistent namespace changes</a:t>
            </a:r>
          </a:p>
          <a:p>
            <a:pPr marL="342900" indent="-342900">
              <a:lnSpc>
                <a:spcPct val="100000"/>
              </a:lnSpc>
              <a:buFont typeface="Wingdings" charset="2"/>
              <a:buChar char="u"/>
            </a:pPr>
            <a:r>
              <a:rPr lang="en-US" sz="2200" b="1" i="1" dirty="0" smtClean="0">
                <a:solidFill>
                  <a:srgbClr val="333333"/>
                </a:solidFill>
                <a:ea typeface="MS Gothic"/>
                <a:cs typeface="Arial"/>
              </a:rPr>
              <a:t>Import from XML/SAX</a:t>
            </a:r>
          </a:p>
          <a:p>
            <a:pPr marL="342900" indent="-342900">
              <a:lnSpc>
                <a:spcPct val="100000"/>
              </a:lnSpc>
              <a:buFont typeface="Wingdings" charset="2"/>
              <a:buChar char="u"/>
            </a:pPr>
            <a:r>
              <a:rPr lang="en-US" sz="2200" b="1" i="1" dirty="0" smtClean="0">
                <a:solidFill>
                  <a:srgbClr val="333333"/>
                </a:solidFill>
                <a:ea typeface="MS Gothic"/>
                <a:cs typeface="Arial"/>
              </a:rPr>
              <a:t>Assigning node types to nodes</a:t>
            </a:r>
          </a:p>
        </p:txBody>
      </p:sp>
      <p:grpSp>
        <p:nvGrpSpPr>
          <p:cNvPr id="10" name="Group 9"/>
          <p:cNvGrpSpPr>
            <a:grpSpLocks/>
          </p:cNvGrpSpPr>
          <p:nvPr/>
        </p:nvGrpSpPr>
        <p:grpSpPr bwMode="auto">
          <a:xfrm>
            <a:off x="5113893" y="2530168"/>
            <a:ext cx="5810980" cy="4233751"/>
            <a:chOff x="0" y="0"/>
            <a:chExt cx="3944" cy="2697"/>
          </a:xfrm>
        </p:grpSpPr>
        <p:pic>
          <p:nvPicPr>
            <p:cNvPr id="11" name="Picture 7"/>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 y="96"/>
              <a:ext cx="3688" cy="2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12" name="Picture 8"/>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3944" cy="26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spTree>
    <p:extLst>
      <p:ext uri="{BB962C8B-B14F-4D97-AF65-F5344CB8AC3E}">
        <p14:creationId xmlns:p14="http://schemas.microsoft.com/office/powerpoint/2010/main" val="213454935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en-US" sz="3200" b="1" i="1" dirty="0">
                <a:solidFill>
                  <a:srgbClr val="333333"/>
                </a:solidFill>
                <a:ea typeface="MS Gothic"/>
                <a:cs typeface="Arial"/>
              </a:rPr>
              <a:t>Optional features </a:t>
            </a:r>
            <a:r>
              <a:rPr lang="en-US" sz="3200" b="1" i="1" dirty="0" smtClean="0">
                <a:solidFill>
                  <a:srgbClr val="333333"/>
                </a:solidFill>
                <a:latin typeface="Arial"/>
                <a:ea typeface="MS Gothic"/>
                <a:cs typeface="Arial"/>
              </a:rPr>
              <a:t>include :</a:t>
            </a:r>
            <a:endParaRPr lang="en-US" sz="3200" b="1" i="1" dirty="0">
              <a:solidFill>
                <a:srgbClr val="333333"/>
              </a:solidFill>
              <a:latin typeface="Arial"/>
              <a:ea typeface="MS Gothic"/>
              <a:cs typeface="Arial"/>
            </a:endParaRPr>
          </a:p>
          <a:p>
            <a:pPr marL="342900" indent="-342900">
              <a:lnSpc>
                <a:spcPct val="100000"/>
              </a:lnSpc>
              <a:buFont typeface="Wingdings" charset="2"/>
              <a:buChar char="u"/>
            </a:pPr>
            <a:endParaRPr lang="en-US" sz="2000" dirty="0">
              <a:cs typeface="Arial"/>
            </a:endParaRPr>
          </a:p>
          <a:p>
            <a:pPr marL="342900" indent="-342900">
              <a:lnSpc>
                <a:spcPct val="100000"/>
              </a:lnSpc>
              <a:buFont typeface="Wingdings" charset="2"/>
              <a:buChar char="u"/>
            </a:pPr>
            <a:r>
              <a:rPr lang="en-US" sz="2200" b="1" i="1" dirty="0" smtClean="0">
                <a:solidFill>
                  <a:srgbClr val="333333"/>
                </a:solidFill>
                <a:ea typeface="MS Gothic"/>
                <a:cs typeface="Arial"/>
              </a:rPr>
              <a:t>Transactions</a:t>
            </a:r>
          </a:p>
          <a:p>
            <a:pPr marL="342900" indent="-342900">
              <a:lnSpc>
                <a:spcPct val="100000"/>
              </a:lnSpc>
              <a:buFont typeface="Wingdings" charset="2"/>
              <a:buChar char="u"/>
            </a:pPr>
            <a:r>
              <a:rPr lang="nl-NL" sz="2200" b="1" i="1" dirty="0" err="1" smtClean="0">
                <a:solidFill>
                  <a:srgbClr val="333333"/>
                </a:solidFill>
                <a:ea typeface="MS Gothic"/>
                <a:cs typeface="Arial"/>
              </a:rPr>
              <a:t>Versioning</a:t>
            </a:r>
            <a:endParaRPr lang="en-US" sz="2200" b="1" i="1" dirty="0" smtClean="0">
              <a:solidFill>
                <a:srgbClr val="333333"/>
              </a:solidFill>
              <a:ea typeface="MS Gothic"/>
              <a:cs typeface="Arial"/>
            </a:endParaRPr>
          </a:p>
          <a:p>
            <a:pPr marL="342900" indent="-342900">
              <a:lnSpc>
                <a:spcPct val="100000"/>
              </a:lnSpc>
              <a:buFont typeface="Wingdings" charset="2"/>
              <a:buChar char="u"/>
            </a:pPr>
            <a:r>
              <a:rPr lang="cs-CZ" sz="2200" b="1" i="1" dirty="0" err="1" smtClean="0">
                <a:solidFill>
                  <a:srgbClr val="333333"/>
                </a:solidFill>
                <a:ea typeface="MS Gothic"/>
                <a:cs typeface="Arial"/>
              </a:rPr>
              <a:t>Observation</a:t>
            </a:r>
            <a:endParaRPr lang="en-US" sz="2200" b="1" i="1" dirty="0" smtClean="0">
              <a:solidFill>
                <a:srgbClr val="333333"/>
              </a:solidFill>
              <a:ea typeface="MS Gothic"/>
              <a:cs typeface="Arial"/>
            </a:endParaRPr>
          </a:p>
          <a:p>
            <a:pPr marL="342900" indent="-342900">
              <a:lnSpc>
                <a:spcPct val="100000"/>
              </a:lnSpc>
              <a:buFont typeface="Wingdings" charset="2"/>
              <a:buChar char="u"/>
            </a:pPr>
            <a:r>
              <a:rPr lang="pl-PL" sz="2200" b="1" i="1" dirty="0" err="1" smtClean="0">
                <a:solidFill>
                  <a:srgbClr val="333333"/>
                </a:solidFill>
                <a:ea typeface="MS Gothic"/>
                <a:cs typeface="Arial"/>
              </a:rPr>
              <a:t>Locking</a:t>
            </a:r>
            <a:endParaRPr lang="en-US" sz="2200" b="1" i="1" dirty="0" smtClean="0">
              <a:solidFill>
                <a:srgbClr val="333333"/>
              </a:solidFill>
              <a:ea typeface="MS Gothic"/>
              <a:cs typeface="Arial"/>
            </a:endParaRPr>
          </a:p>
          <a:p>
            <a:pPr marL="342900" indent="-342900">
              <a:lnSpc>
                <a:spcPct val="100000"/>
              </a:lnSpc>
              <a:buFont typeface="Wingdings" charset="2"/>
              <a:buChar char="u"/>
            </a:pPr>
            <a:r>
              <a:rPr lang="en-US" sz="2200" b="1" i="1" dirty="0" smtClean="0">
                <a:solidFill>
                  <a:srgbClr val="333333"/>
                </a:solidFill>
                <a:ea typeface="MS Gothic"/>
                <a:cs typeface="Arial"/>
              </a:rPr>
              <a:t>SQL Search</a:t>
            </a:r>
          </a:p>
        </p:txBody>
      </p:sp>
      <p:grpSp>
        <p:nvGrpSpPr>
          <p:cNvPr id="7" name="Group 8"/>
          <p:cNvGrpSpPr>
            <a:grpSpLocks/>
          </p:cNvGrpSpPr>
          <p:nvPr/>
        </p:nvGrpSpPr>
        <p:grpSpPr bwMode="auto">
          <a:xfrm>
            <a:off x="3499085" y="2249200"/>
            <a:ext cx="7425787" cy="4361689"/>
            <a:chOff x="0" y="96"/>
            <a:chExt cx="3808" cy="2753"/>
          </a:xfrm>
        </p:grpSpPr>
        <p:pic>
          <p:nvPicPr>
            <p:cNvPr id="8" name="Picture 6"/>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 y="96"/>
              <a:ext cx="3552" cy="2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pic>
          <p:nvPicPr>
            <p:cNvPr id="9" name="Picture 7"/>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45"/>
              <a:ext cx="3808" cy="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grpSp>
    </p:spTree>
    <p:extLst>
      <p:ext uri="{BB962C8B-B14F-4D97-AF65-F5344CB8AC3E}">
        <p14:creationId xmlns:p14="http://schemas.microsoft.com/office/powerpoint/2010/main" val="28810899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en-US" sz="3200" b="1" i="1" dirty="0" err="1" smtClean="0">
                <a:solidFill>
                  <a:srgbClr val="333333"/>
                </a:solidFill>
                <a:ea typeface="MS Gothic"/>
                <a:cs typeface="Arial"/>
              </a:rPr>
              <a:t>eXo</a:t>
            </a:r>
            <a:r>
              <a:rPr lang="en-US" sz="3200" b="1" i="1" dirty="0" smtClean="0">
                <a:solidFill>
                  <a:srgbClr val="333333"/>
                </a:solidFill>
                <a:ea typeface="MS Gothic"/>
                <a:cs typeface="Arial"/>
              </a:rPr>
              <a:t> JCR additional features </a:t>
            </a:r>
            <a:r>
              <a:rPr lang="en-US" sz="3200" b="1" i="1" dirty="0" smtClean="0">
                <a:solidFill>
                  <a:srgbClr val="333333"/>
                </a:solidFill>
                <a:latin typeface="Arial"/>
                <a:ea typeface="MS Gothic"/>
                <a:cs typeface="Arial"/>
              </a:rPr>
              <a:t>include :</a:t>
            </a:r>
            <a:endParaRPr lang="en-US" sz="3200" b="1" i="1" dirty="0">
              <a:solidFill>
                <a:srgbClr val="333333"/>
              </a:solidFill>
              <a:latin typeface="Arial"/>
              <a:ea typeface="MS Gothic"/>
              <a:cs typeface="Arial"/>
            </a:endParaRPr>
          </a:p>
          <a:p>
            <a:pPr marL="342900" indent="-342900">
              <a:lnSpc>
                <a:spcPct val="100000"/>
              </a:lnSpc>
              <a:buFont typeface="Wingdings" charset="2"/>
              <a:buChar char="u"/>
            </a:pPr>
            <a:endParaRPr lang="en-US" sz="2000" dirty="0">
              <a:cs typeface="Arial"/>
            </a:endParaRPr>
          </a:p>
          <a:p>
            <a:pPr marL="342900" indent="-342900">
              <a:lnSpc>
                <a:spcPct val="100000"/>
              </a:lnSpc>
              <a:buFont typeface="Wingdings" charset="2"/>
              <a:buChar char="u"/>
            </a:pPr>
            <a:r>
              <a:rPr lang="en-US" sz="2200" b="1" i="1" dirty="0" smtClean="0">
                <a:solidFill>
                  <a:srgbClr val="333333"/>
                </a:solidFill>
                <a:ea typeface="MS Gothic"/>
                <a:cs typeface="Arial"/>
              </a:rPr>
              <a:t>Access Permission</a:t>
            </a:r>
          </a:p>
          <a:p>
            <a:pPr marL="342900" indent="-342900">
              <a:lnSpc>
                <a:spcPct val="100000"/>
              </a:lnSpc>
              <a:buFont typeface="Wingdings" charset="2"/>
              <a:buChar char="u"/>
            </a:pPr>
            <a:r>
              <a:rPr lang="nl-NL" sz="2200" b="1" i="1" dirty="0" smtClean="0">
                <a:solidFill>
                  <a:srgbClr val="333333"/>
                </a:solidFill>
                <a:ea typeface="MS Gothic"/>
                <a:cs typeface="Arial"/>
              </a:rPr>
              <a:t>XML </a:t>
            </a:r>
            <a:r>
              <a:rPr lang="nl-NL" sz="2200" b="1" i="1" dirty="0" err="1" smtClean="0">
                <a:solidFill>
                  <a:srgbClr val="333333"/>
                </a:solidFill>
                <a:ea typeface="MS Gothic"/>
                <a:cs typeface="Arial"/>
              </a:rPr>
              <a:t>configuration</a:t>
            </a:r>
            <a:endParaRPr lang="en-US" sz="2200" b="1" i="1" dirty="0" smtClean="0">
              <a:solidFill>
                <a:srgbClr val="333333"/>
              </a:solidFill>
              <a:ea typeface="MS Gothic"/>
              <a:cs typeface="Arial"/>
            </a:endParaRPr>
          </a:p>
          <a:p>
            <a:pPr marL="342900" indent="-342900">
              <a:lnSpc>
                <a:spcPct val="100000"/>
              </a:lnSpc>
              <a:buFont typeface="Wingdings" charset="2"/>
              <a:buChar char="u"/>
            </a:pPr>
            <a:r>
              <a:rPr lang="cs-CZ" sz="2200" b="1" i="1" dirty="0" err="1" smtClean="0">
                <a:solidFill>
                  <a:srgbClr val="333333"/>
                </a:solidFill>
                <a:ea typeface="MS Gothic"/>
                <a:cs typeface="Arial"/>
              </a:rPr>
              <a:t>Backup</a:t>
            </a:r>
            <a:r>
              <a:rPr lang="cs-CZ" sz="2200" b="1" i="1" dirty="0" smtClean="0">
                <a:solidFill>
                  <a:srgbClr val="333333"/>
                </a:solidFill>
                <a:ea typeface="MS Gothic"/>
                <a:cs typeface="Arial"/>
              </a:rPr>
              <a:t>/</a:t>
            </a:r>
            <a:r>
              <a:rPr lang="cs-CZ" sz="2200" b="1" i="1" dirty="0" err="1" smtClean="0">
                <a:solidFill>
                  <a:srgbClr val="333333"/>
                </a:solidFill>
                <a:ea typeface="MS Gothic"/>
                <a:cs typeface="Arial"/>
              </a:rPr>
              <a:t>Restore</a:t>
            </a:r>
            <a:endParaRPr lang="en-US" sz="2200" b="1" i="1" dirty="0" smtClean="0">
              <a:solidFill>
                <a:srgbClr val="333333"/>
              </a:solidFill>
              <a:ea typeface="MS Gothic"/>
              <a:cs typeface="Arial"/>
            </a:endParaRPr>
          </a:p>
          <a:p>
            <a:pPr marL="342900" indent="-342900">
              <a:lnSpc>
                <a:spcPct val="100000"/>
              </a:lnSpc>
              <a:buFont typeface="Wingdings" charset="2"/>
              <a:buChar char="u"/>
            </a:pPr>
            <a:r>
              <a:rPr lang="pl-PL" sz="2200" b="1" i="1" dirty="0" smtClean="0">
                <a:solidFill>
                  <a:srgbClr val="333333"/>
                </a:solidFill>
                <a:ea typeface="MS Gothic"/>
                <a:cs typeface="Arial"/>
              </a:rPr>
              <a:t>Clustering</a:t>
            </a:r>
            <a:endParaRPr lang="en-US" sz="2200" b="1" i="1" dirty="0" smtClean="0">
              <a:solidFill>
                <a:srgbClr val="333333"/>
              </a:solidFill>
              <a:ea typeface="MS Gothic"/>
              <a:cs typeface="Arial"/>
            </a:endParaRPr>
          </a:p>
          <a:p>
            <a:pPr marL="342900" indent="-342900">
              <a:lnSpc>
                <a:spcPct val="100000"/>
              </a:lnSpc>
              <a:buFont typeface="Wingdings" charset="2"/>
              <a:buChar char="u"/>
            </a:pPr>
            <a:r>
              <a:rPr lang="en-US" sz="2200" b="1" i="1" dirty="0" smtClean="0">
                <a:solidFill>
                  <a:srgbClr val="333333"/>
                </a:solidFill>
                <a:ea typeface="MS Gothic"/>
                <a:cs typeface="Arial"/>
              </a:rPr>
              <a:t>JMX Monitoring</a:t>
            </a:r>
          </a:p>
          <a:p>
            <a:pPr marL="342900" indent="-342900">
              <a:lnSpc>
                <a:spcPct val="100000"/>
              </a:lnSpc>
              <a:buFont typeface="Wingdings" charset="2"/>
              <a:buChar char="u"/>
            </a:pPr>
            <a:r>
              <a:rPr lang="en-US" sz="2200" b="1" i="1" dirty="0" smtClean="0">
                <a:solidFill>
                  <a:srgbClr val="333333"/>
                </a:solidFill>
                <a:ea typeface="MS Gothic"/>
                <a:cs typeface="Arial"/>
              </a:rPr>
              <a:t>Statistics</a:t>
            </a:r>
          </a:p>
          <a:p>
            <a:pPr marL="342900" indent="-342900">
              <a:lnSpc>
                <a:spcPct val="100000"/>
              </a:lnSpc>
              <a:buFont typeface="Wingdings" charset="2"/>
              <a:buChar char="u"/>
            </a:pPr>
            <a:r>
              <a:rPr lang="en-US" sz="2200" b="1" i="1" dirty="0" smtClean="0">
                <a:solidFill>
                  <a:srgbClr val="333333"/>
                </a:solidFill>
                <a:ea typeface="MS Gothic"/>
                <a:cs typeface="Arial"/>
              </a:rPr>
              <a:t>Node history Import/Export</a:t>
            </a:r>
          </a:p>
          <a:p>
            <a:pPr marL="342900" indent="-342900">
              <a:lnSpc>
                <a:spcPct val="100000"/>
              </a:lnSpc>
              <a:buFont typeface="Wingdings" charset="2"/>
              <a:buChar char="u"/>
            </a:pPr>
            <a:endParaRPr lang="en-US" sz="2200" b="1" i="1" dirty="0" smtClean="0">
              <a:solidFill>
                <a:srgbClr val="333333"/>
              </a:solidFill>
              <a:ea typeface="MS Gothic"/>
              <a:cs typeface="Arial"/>
            </a:endParaRPr>
          </a:p>
        </p:txBody>
      </p:sp>
    </p:spTree>
    <p:extLst>
      <p:ext uri="{BB962C8B-B14F-4D97-AF65-F5344CB8AC3E}">
        <p14:creationId xmlns:p14="http://schemas.microsoft.com/office/powerpoint/2010/main" val="15201518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en-US" sz="3200" b="1" i="1" dirty="0" smtClean="0">
                <a:solidFill>
                  <a:srgbClr val="333333"/>
                </a:solidFill>
                <a:ea typeface="MS Gothic"/>
                <a:cs typeface="Arial"/>
              </a:rPr>
              <a:t>Create</a:t>
            </a:r>
            <a:r>
              <a:rPr lang="en-US" sz="3200" b="1" i="1" dirty="0" smtClean="0">
                <a:solidFill>
                  <a:srgbClr val="333333"/>
                </a:solidFill>
                <a:latin typeface="Arial"/>
                <a:ea typeface="MS Gothic"/>
                <a:cs typeface="Arial"/>
              </a:rPr>
              <a:t> a JCR Session</a:t>
            </a:r>
            <a:endParaRPr lang="en-US" sz="3200" b="1" i="1" dirty="0">
              <a:solidFill>
                <a:srgbClr val="333333"/>
              </a:solidFill>
              <a:latin typeface="Arial"/>
              <a:ea typeface="MS Gothic"/>
              <a:cs typeface="Arial"/>
            </a:endParaRPr>
          </a:p>
          <a:p>
            <a:endParaRPr lang="fr-FR" sz="3200" dirty="0"/>
          </a:p>
          <a:p>
            <a:r>
              <a:rPr lang="en-US" i="1" dirty="0">
                <a:latin typeface="Monaco"/>
                <a:cs typeface="Monaco"/>
              </a:rPr>
              <a:t>// Get the Repository object </a:t>
            </a:r>
            <a:endParaRPr lang="en-US" dirty="0">
              <a:latin typeface="Monaco"/>
              <a:cs typeface="Monaco"/>
            </a:endParaRPr>
          </a:p>
          <a:p>
            <a:r>
              <a:rPr lang="en-US" b="1" dirty="0" err="1">
                <a:latin typeface="Monaco"/>
                <a:cs typeface="Monaco"/>
              </a:rPr>
              <a:t>InitialContext</a:t>
            </a:r>
            <a:r>
              <a:rPr lang="en-US" b="1" dirty="0">
                <a:latin typeface="Monaco"/>
                <a:cs typeface="Monaco"/>
              </a:rPr>
              <a:t> </a:t>
            </a:r>
            <a:r>
              <a:rPr lang="en-US" b="1" dirty="0" err="1">
                <a:latin typeface="Monaco"/>
                <a:cs typeface="Monaco"/>
              </a:rPr>
              <a:t>ctx</a:t>
            </a:r>
            <a:r>
              <a:rPr lang="en-US" b="1" dirty="0">
                <a:latin typeface="Monaco"/>
                <a:cs typeface="Monaco"/>
              </a:rPr>
              <a:t> = ... </a:t>
            </a:r>
            <a:endParaRPr lang="en-US" dirty="0">
              <a:latin typeface="Monaco"/>
              <a:cs typeface="Monaco"/>
            </a:endParaRPr>
          </a:p>
          <a:p>
            <a:r>
              <a:rPr lang="en-US" b="1" dirty="0">
                <a:latin typeface="Monaco"/>
                <a:cs typeface="Monaco"/>
              </a:rPr>
              <a:t>Repository repository = (Repository)</a:t>
            </a:r>
            <a:r>
              <a:rPr lang="en-US" b="1" dirty="0" err="1">
                <a:latin typeface="Monaco"/>
                <a:cs typeface="Monaco"/>
              </a:rPr>
              <a:t>ctx.lookup</a:t>
            </a:r>
            <a:r>
              <a:rPr lang="en-US" b="1" dirty="0">
                <a:latin typeface="Monaco"/>
                <a:cs typeface="Monaco"/>
              </a:rPr>
              <a:t>("</a:t>
            </a:r>
            <a:r>
              <a:rPr lang="en-US" b="1" dirty="0" err="1">
                <a:latin typeface="Monaco"/>
                <a:cs typeface="Monaco"/>
              </a:rPr>
              <a:t>myrepo</a:t>
            </a:r>
            <a:r>
              <a:rPr lang="en-US" b="1" dirty="0">
                <a:latin typeface="Monaco"/>
                <a:cs typeface="Monaco"/>
              </a:rPr>
              <a:t>"); </a:t>
            </a:r>
            <a:endParaRPr lang="en-US" dirty="0">
              <a:latin typeface="Monaco"/>
              <a:cs typeface="Monaco"/>
            </a:endParaRPr>
          </a:p>
          <a:p>
            <a:r>
              <a:rPr lang="en-US" i="1" dirty="0">
                <a:latin typeface="Monaco"/>
                <a:cs typeface="Monaco"/>
              </a:rPr>
              <a:t>// Get a Credentials object </a:t>
            </a:r>
            <a:endParaRPr lang="en-US" dirty="0">
              <a:latin typeface="Monaco"/>
              <a:cs typeface="Monaco"/>
            </a:endParaRPr>
          </a:p>
          <a:p>
            <a:r>
              <a:rPr lang="en-US" b="1" dirty="0">
                <a:latin typeface="Monaco"/>
                <a:cs typeface="Monaco"/>
              </a:rPr>
              <a:t>Credentials credentials = new </a:t>
            </a:r>
            <a:r>
              <a:rPr lang="en-US" b="1" dirty="0" err="1">
                <a:latin typeface="Monaco"/>
                <a:cs typeface="Monaco"/>
              </a:rPr>
              <a:t>SimpleCredentials</a:t>
            </a:r>
            <a:r>
              <a:rPr lang="en-US" b="1" dirty="0">
                <a:latin typeface="Monaco"/>
                <a:cs typeface="Monaco"/>
              </a:rPr>
              <a:t>("</a:t>
            </a:r>
            <a:r>
              <a:rPr lang="en-US" b="1" dirty="0" err="1">
                <a:latin typeface="Monaco"/>
                <a:cs typeface="Monaco"/>
              </a:rPr>
              <a:t>MyName</a:t>
            </a:r>
            <a:r>
              <a:rPr lang="en-US" b="1" dirty="0">
                <a:latin typeface="Monaco"/>
                <a:cs typeface="Monaco"/>
              </a:rPr>
              <a:t>", "</a:t>
            </a:r>
            <a:r>
              <a:rPr lang="en-US" b="1" dirty="0" err="1">
                <a:latin typeface="Monaco"/>
                <a:cs typeface="Monaco"/>
              </a:rPr>
              <a:t>MyPassword</a:t>
            </a:r>
            <a:r>
              <a:rPr lang="en-US" b="1" dirty="0">
                <a:latin typeface="Monaco"/>
                <a:cs typeface="Monaco"/>
              </a:rPr>
              <a:t>".</a:t>
            </a:r>
            <a:r>
              <a:rPr lang="en-US" b="1" dirty="0" err="1">
                <a:latin typeface="Monaco"/>
                <a:cs typeface="Monaco"/>
              </a:rPr>
              <a:t>toCharArray</a:t>
            </a:r>
            <a:r>
              <a:rPr lang="en-US" b="1" dirty="0">
                <a:latin typeface="Monaco"/>
                <a:cs typeface="Monaco"/>
              </a:rPr>
              <a:t>()); </a:t>
            </a:r>
            <a:endParaRPr lang="en-US" dirty="0">
              <a:latin typeface="Monaco"/>
              <a:cs typeface="Monaco"/>
            </a:endParaRPr>
          </a:p>
          <a:p>
            <a:r>
              <a:rPr lang="hu-HU" i="1" dirty="0">
                <a:latin typeface="Monaco"/>
                <a:cs typeface="Monaco"/>
              </a:rPr>
              <a:t>// Get a Session </a:t>
            </a:r>
            <a:endParaRPr lang="hu-HU" dirty="0">
              <a:latin typeface="Monaco"/>
              <a:cs typeface="Monaco"/>
            </a:endParaRPr>
          </a:p>
          <a:p>
            <a:r>
              <a:rPr lang="fi-FI" b="1" dirty="0">
                <a:latin typeface="Monaco"/>
                <a:cs typeface="Monaco"/>
              </a:rPr>
              <a:t>Session </a:t>
            </a:r>
            <a:r>
              <a:rPr lang="fi-FI" b="1" dirty="0" err="1">
                <a:latin typeface="Monaco"/>
                <a:cs typeface="Monaco"/>
              </a:rPr>
              <a:t>mySession</a:t>
            </a:r>
            <a:r>
              <a:rPr lang="fi-FI" b="1" dirty="0">
                <a:latin typeface="Monaco"/>
                <a:cs typeface="Monaco"/>
              </a:rPr>
              <a:t> = </a:t>
            </a:r>
            <a:r>
              <a:rPr lang="fi-FI" b="1" dirty="0" err="1">
                <a:latin typeface="Monaco"/>
                <a:cs typeface="Monaco"/>
              </a:rPr>
              <a:t>repository.login(credentials</a:t>
            </a:r>
            <a:r>
              <a:rPr lang="fi-FI" b="1" dirty="0">
                <a:latin typeface="Monaco"/>
                <a:cs typeface="Monaco"/>
              </a:rPr>
              <a:t>, "</a:t>
            </a:r>
            <a:r>
              <a:rPr lang="fi-FI" b="1" dirty="0" err="1">
                <a:latin typeface="Monaco"/>
                <a:cs typeface="Monaco"/>
              </a:rPr>
              <a:t>MyWorkspace</a:t>
            </a:r>
            <a:r>
              <a:rPr lang="fi-FI" b="1" dirty="0">
                <a:latin typeface="Monaco"/>
                <a:cs typeface="Monaco"/>
              </a:rPr>
              <a:t>"); </a:t>
            </a:r>
            <a:endParaRPr lang="fi-FI" dirty="0">
              <a:latin typeface="Monaco"/>
              <a:cs typeface="Monaco"/>
            </a:endParaRPr>
          </a:p>
          <a:p>
            <a:pPr>
              <a:lnSpc>
                <a:spcPct val="100000"/>
              </a:lnSpc>
            </a:pPr>
            <a:endParaRPr lang="en-US" sz="3200" b="1" i="1" dirty="0">
              <a:solidFill>
                <a:srgbClr val="333333"/>
              </a:solidFill>
              <a:latin typeface="Arial"/>
              <a:ea typeface="MS Gothic"/>
              <a:cs typeface="Arial"/>
            </a:endParaRPr>
          </a:p>
          <a:p>
            <a:pPr marL="342900" indent="-342900">
              <a:lnSpc>
                <a:spcPct val="100000"/>
              </a:lnSpc>
              <a:buFont typeface="Wingdings" charset="2"/>
              <a:buChar char="u"/>
            </a:pPr>
            <a:endParaRPr lang="en-US" sz="2000" dirty="0">
              <a:cs typeface="Arial"/>
            </a:endParaRPr>
          </a:p>
          <a:p>
            <a:pPr>
              <a:lnSpc>
                <a:spcPct val="100000"/>
              </a:lnSpc>
            </a:pPr>
            <a:endParaRPr lang="en-US" sz="2200" b="1" i="1" dirty="0" smtClean="0">
              <a:solidFill>
                <a:srgbClr val="333333"/>
              </a:solidFill>
              <a:ea typeface="MS Gothic"/>
              <a:cs typeface="Arial"/>
            </a:endParaRPr>
          </a:p>
        </p:txBody>
      </p:sp>
    </p:spTree>
    <p:extLst>
      <p:ext uri="{BB962C8B-B14F-4D97-AF65-F5344CB8AC3E}">
        <p14:creationId xmlns:p14="http://schemas.microsoft.com/office/powerpoint/2010/main" val="291425192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it-IT" sz="3200" b="1" i="1" dirty="0" err="1">
                <a:solidFill>
                  <a:srgbClr val="333333"/>
                </a:solidFill>
                <a:ea typeface="MS Gothic"/>
                <a:cs typeface="Arial"/>
              </a:rPr>
              <a:t>Traversal</a:t>
            </a:r>
            <a:r>
              <a:rPr lang="it-IT" sz="3200" b="1" i="1" dirty="0">
                <a:solidFill>
                  <a:srgbClr val="333333"/>
                </a:solidFill>
                <a:ea typeface="MS Gothic"/>
                <a:cs typeface="Arial"/>
              </a:rPr>
              <a:t> Access</a:t>
            </a:r>
            <a:endParaRPr lang="en-US" sz="3200" b="1" i="1" dirty="0">
              <a:solidFill>
                <a:srgbClr val="333333"/>
              </a:solidFill>
              <a:latin typeface="Arial"/>
              <a:ea typeface="MS Gothic"/>
              <a:cs typeface="Arial"/>
            </a:endParaRPr>
          </a:p>
          <a:p>
            <a:endParaRPr lang="fr-FR" sz="3200" dirty="0"/>
          </a:p>
          <a:p>
            <a:r>
              <a:rPr lang="en-US" i="1" dirty="0">
                <a:latin typeface="Monaco"/>
                <a:cs typeface="Monaco"/>
              </a:rPr>
              <a:t>// Get the root node</a:t>
            </a:r>
          </a:p>
          <a:p>
            <a:r>
              <a:rPr lang="en-US" i="1" dirty="0">
                <a:latin typeface="Monaco"/>
                <a:cs typeface="Monaco"/>
              </a:rPr>
              <a:t>Node root = </a:t>
            </a:r>
            <a:r>
              <a:rPr lang="en-US" i="1" dirty="0" err="1">
                <a:latin typeface="Monaco"/>
                <a:cs typeface="Monaco"/>
              </a:rPr>
              <a:t>mySession.getRootNode</a:t>
            </a:r>
            <a:r>
              <a:rPr lang="en-US" i="1" dirty="0">
                <a:latin typeface="Monaco"/>
                <a:cs typeface="Monaco"/>
              </a:rPr>
              <a:t>();</a:t>
            </a:r>
          </a:p>
          <a:p>
            <a:r>
              <a:rPr lang="en-US" i="1" dirty="0">
                <a:latin typeface="Monaco"/>
                <a:cs typeface="Monaco"/>
              </a:rPr>
              <a:t>// Traverse to the node you want</a:t>
            </a:r>
          </a:p>
          <a:p>
            <a:r>
              <a:rPr lang="en-US" i="1" dirty="0">
                <a:latin typeface="Monaco"/>
                <a:cs typeface="Monaco"/>
              </a:rPr>
              <a:t>Node </a:t>
            </a:r>
            <a:r>
              <a:rPr lang="en-US" i="1" dirty="0" err="1">
                <a:latin typeface="Monaco"/>
                <a:cs typeface="Monaco"/>
              </a:rPr>
              <a:t>myNode</a:t>
            </a:r>
            <a:r>
              <a:rPr lang="en-US" i="1" dirty="0">
                <a:latin typeface="Monaco"/>
                <a:cs typeface="Monaco"/>
              </a:rPr>
              <a:t> = </a:t>
            </a:r>
            <a:r>
              <a:rPr lang="en-US" i="1" dirty="0" err="1">
                <a:latin typeface="Monaco"/>
                <a:cs typeface="Monaco"/>
              </a:rPr>
              <a:t>root.getNode</a:t>
            </a:r>
            <a:r>
              <a:rPr lang="en-US" i="1" dirty="0">
                <a:latin typeface="Monaco"/>
                <a:cs typeface="Monaco"/>
              </a:rPr>
              <a:t>("a/e");</a:t>
            </a:r>
          </a:p>
          <a:p>
            <a:r>
              <a:rPr lang="en-US" i="1" dirty="0">
                <a:latin typeface="Monaco"/>
                <a:cs typeface="Monaco"/>
              </a:rPr>
              <a:t>// Retrieve a property of </a:t>
            </a:r>
            <a:r>
              <a:rPr lang="en-US" i="1" dirty="0" err="1">
                <a:latin typeface="Monaco"/>
                <a:cs typeface="Monaco"/>
              </a:rPr>
              <a:t>myNode</a:t>
            </a:r>
            <a:endParaRPr lang="en-US" i="1" dirty="0">
              <a:latin typeface="Monaco"/>
              <a:cs typeface="Monaco"/>
            </a:endParaRPr>
          </a:p>
          <a:p>
            <a:r>
              <a:rPr lang="en-US" i="1" dirty="0">
                <a:latin typeface="Monaco"/>
                <a:cs typeface="Monaco"/>
              </a:rPr>
              <a:t>Property </a:t>
            </a:r>
            <a:r>
              <a:rPr lang="en-US" i="1" dirty="0" err="1">
                <a:latin typeface="Monaco"/>
                <a:cs typeface="Monaco"/>
              </a:rPr>
              <a:t>myProperty</a:t>
            </a:r>
            <a:r>
              <a:rPr lang="en-US" i="1" dirty="0">
                <a:latin typeface="Monaco"/>
                <a:cs typeface="Monaco"/>
              </a:rPr>
              <a:t> = </a:t>
            </a:r>
            <a:r>
              <a:rPr lang="en-US" i="1" dirty="0" err="1">
                <a:latin typeface="Monaco"/>
                <a:cs typeface="Monaco"/>
              </a:rPr>
              <a:t>myNode.getProperty</a:t>
            </a:r>
            <a:r>
              <a:rPr lang="en-US" i="1" dirty="0">
                <a:latin typeface="Monaco"/>
                <a:cs typeface="Monaco"/>
              </a:rPr>
              <a:t>("k");</a:t>
            </a:r>
          </a:p>
          <a:p>
            <a:r>
              <a:rPr lang="en-US" i="1" dirty="0">
                <a:latin typeface="Monaco"/>
                <a:cs typeface="Monaco"/>
              </a:rPr>
              <a:t>// Get the value of the property</a:t>
            </a:r>
          </a:p>
          <a:p>
            <a:r>
              <a:rPr lang="en-US" i="1" dirty="0">
                <a:latin typeface="Monaco"/>
                <a:cs typeface="Monaco"/>
              </a:rPr>
              <a:t>Value </a:t>
            </a:r>
            <a:r>
              <a:rPr lang="en-US" i="1" dirty="0" err="1">
                <a:latin typeface="Monaco"/>
                <a:cs typeface="Monaco"/>
              </a:rPr>
              <a:t>myValue</a:t>
            </a:r>
            <a:r>
              <a:rPr lang="en-US" i="1" dirty="0">
                <a:latin typeface="Monaco"/>
                <a:cs typeface="Monaco"/>
              </a:rPr>
              <a:t> = </a:t>
            </a:r>
            <a:r>
              <a:rPr lang="en-US" i="1" dirty="0" err="1">
                <a:latin typeface="Monaco"/>
                <a:cs typeface="Monaco"/>
              </a:rPr>
              <a:t>myProperty.getValue</a:t>
            </a:r>
            <a:r>
              <a:rPr lang="en-US" i="1" dirty="0">
                <a:latin typeface="Monaco"/>
                <a:cs typeface="Monaco"/>
              </a:rPr>
              <a:t>();</a:t>
            </a:r>
          </a:p>
          <a:p>
            <a:r>
              <a:rPr lang="en-US" i="1" dirty="0">
                <a:latin typeface="Monaco"/>
                <a:cs typeface="Monaco"/>
              </a:rPr>
              <a:t>// Convert the value to the desired type</a:t>
            </a:r>
          </a:p>
          <a:p>
            <a:r>
              <a:rPr lang="en-US" i="1" dirty="0">
                <a:latin typeface="Monaco"/>
                <a:cs typeface="Monaco"/>
              </a:rPr>
              <a:t>double </a:t>
            </a:r>
            <a:r>
              <a:rPr lang="en-US" i="1" dirty="0" err="1">
                <a:latin typeface="Monaco"/>
                <a:cs typeface="Monaco"/>
              </a:rPr>
              <a:t>myDouble</a:t>
            </a:r>
            <a:r>
              <a:rPr lang="en-US" i="1" dirty="0">
                <a:latin typeface="Monaco"/>
                <a:cs typeface="Monaco"/>
              </a:rPr>
              <a:t> = </a:t>
            </a:r>
            <a:r>
              <a:rPr lang="en-US" i="1" dirty="0" err="1">
                <a:latin typeface="Monaco"/>
                <a:cs typeface="Monaco"/>
              </a:rPr>
              <a:t>myValue.getDouble</a:t>
            </a:r>
            <a:r>
              <a:rPr lang="en-US" i="1" dirty="0">
                <a:latin typeface="Monaco"/>
                <a:cs typeface="Monaco"/>
              </a:rPr>
              <a:t>();</a:t>
            </a:r>
            <a:endParaRPr lang="en-US" sz="3200" b="1" i="1" dirty="0">
              <a:solidFill>
                <a:srgbClr val="333333"/>
              </a:solidFill>
              <a:latin typeface="Arial"/>
              <a:ea typeface="MS Gothic"/>
              <a:cs typeface="Arial"/>
            </a:endParaRPr>
          </a:p>
          <a:p>
            <a:pPr marL="342900" indent="-342900">
              <a:lnSpc>
                <a:spcPct val="100000"/>
              </a:lnSpc>
              <a:buFont typeface="Wingdings" charset="2"/>
              <a:buChar char="u"/>
            </a:pPr>
            <a:endParaRPr lang="en-US" sz="2000" dirty="0">
              <a:cs typeface="Arial"/>
            </a:endParaRPr>
          </a:p>
          <a:p>
            <a:pPr>
              <a:lnSpc>
                <a:spcPct val="100000"/>
              </a:lnSpc>
            </a:pPr>
            <a:endParaRPr lang="en-US" sz="2200" b="1" i="1" dirty="0" smtClean="0">
              <a:solidFill>
                <a:srgbClr val="333333"/>
              </a:solidFill>
              <a:ea typeface="MS Gothic"/>
              <a:cs typeface="Arial"/>
            </a:endParaRPr>
          </a:p>
        </p:txBody>
      </p:sp>
    </p:spTree>
    <p:extLst>
      <p:ext uri="{BB962C8B-B14F-4D97-AF65-F5344CB8AC3E}">
        <p14:creationId xmlns:p14="http://schemas.microsoft.com/office/powerpoint/2010/main" val="86461244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CustomShape 1"/>
          <p:cNvSpPr/>
          <p:nvPr/>
        </p:nvSpPr>
        <p:spPr>
          <a:xfrm>
            <a:off x="8001000" y="6886440"/>
            <a:ext cx="2598480" cy="520200"/>
          </a:xfrm>
          <a:prstGeom prst="rect">
            <a:avLst/>
          </a:prstGeom>
        </p:spPr>
        <p:txBody>
          <a:bodyPr lIns="0" tIns="0" rIns="0" bIns="0"/>
          <a:lstStyle/>
          <a:p>
            <a:pPr algn="r">
              <a:lnSpc>
                <a:spcPct val="98000"/>
              </a:lnSpc>
            </a:pPr>
            <a:fld id="{C80CACEB-3058-42E5-BA7D-1B44AEFBE42C}" type="slidenum">
              <a:rPr lang="fr-FR" sz="1400">
                <a:solidFill>
                  <a:srgbClr val="000000"/>
                </a:solidFill>
                <a:latin typeface="Times New Roman"/>
                <a:ea typeface="Arial Unicode MS"/>
              </a:rPr>
              <a:t>2</a:t>
            </a:fld>
            <a:endParaRPr/>
          </a:p>
        </p:txBody>
      </p:sp>
      <p:sp>
        <p:nvSpPr>
          <p:cNvPr id="233" name="CustomShape 2"/>
          <p:cNvSpPr/>
          <p:nvPr/>
        </p:nvSpPr>
        <p:spPr>
          <a:xfrm>
            <a:off x="550800" y="4692600"/>
            <a:ext cx="10043640" cy="1491840"/>
          </a:xfrm>
          <a:prstGeom prst="rect">
            <a:avLst/>
          </a:prstGeom>
        </p:spPr>
        <p:txBody>
          <a:bodyPr lIns="0" tIns="0" rIns="0" bIns="0" anchor="ctr"/>
          <a:lstStyle/>
          <a:p>
            <a:pPr algn="ctr">
              <a:lnSpc>
                <a:spcPct val="96000"/>
              </a:lnSpc>
            </a:pPr>
            <a:r>
              <a:rPr lang="en-US" sz="4800">
                <a:solidFill>
                  <a:srgbClr val="FFFFFF"/>
                </a:solidFill>
                <a:latin typeface="Arial"/>
                <a:ea typeface="MS Gothic"/>
              </a:rPr>
              <a:t>Who is the trainer?</a:t>
            </a:r>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it-IT" sz="3200" b="1" i="1" dirty="0" smtClean="0">
                <a:solidFill>
                  <a:srgbClr val="333333"/>
                </a:solidFill>
                <a:ea typeface="MS Gothic"/>
                <a:cs typeface="Arial"/>
              </a:rPr>
              <a:t>Direct </a:t>
            </a:r>
            <a:r>
              <a:rPr lang="it-IT" sz="3200" b="1" i="1" dirty="0">
                <a:solidFill>
                  <a:srgbClr val="333333"/>
                </a:solidFill>
                <a:ea typeface="MS Gothic"/>
                <a:cs typeface="Arial"/>
              </a:rPr>
              <a:t>Access</a:t>
            </a:r>
            <a:endParaRPr lang="en-US" sz="3200" b="1" i="1" dirty="0">
              <a:solidFill>
                <a:srgbClr val="333333"/>
              </a:solidFill>
              <a:latin typeface="Arial"/>
              <a:ea typeface="MS Gothic"/>
              <a:cs typeface="Arial"/>
            </a:endParaRPr>
          </a:p>
          <a:p>
            <a:endParaRPr lang="fr-FR" sz="3200" dirty="0"/>
          </a:p>
          <a:p>
            <a:r>
              <a:rPr lang="en-US" i="1" dirty="0">
                <a:latin typeface="Monaco"/>
                <a:cs typeface="Monaco"/>
              </a:rPr>
              <a:t>// Directly get the property with</a:t>
            </a:r>
          </a:p>
          <a:p>
            <a:r>
              <a:rPr lang="en-US" i="1" dirty="0">
                <a:latin typeface="Monaco"/>
                <a:cs typeface="Monaco"/>
              </a:rPr>
              <a:t>Property </a:t>
            </a:r>
            <a:r>
              <a:rPr lang="en-US" i="1" dirty="0" err="1">
                <a:latin typeface="Monaco"/>
                <a:cs typeface="Monaco"/>
              </a:rPr>
              <a:t>myProperty</a:t>
            </a:r>
            <a:r>
              <a:rPr lang="en-US" i="1" dirty="0">
                <a:latin typeface="Monaco"/>
                <a:cs typeface="Monaco"/>
              </a:rPr>
              <a:t> = (Property)</a:t>
            </a:r>
            <a:r>
              <a:rPr lang="en-US" i="1" dirty="0" err="1">
                <a:latin typeface="Monaco"/>
                <a:cs typeface="Monaco"/>
              </a:rPr>
              <a:t>mySession.getItem</a:t>
            </a:r>
            <a:r>
              <a:rPr lang="en-US" i="1" dirty="0">
                <a:latin typeface="Monaco"/>
                <a:cs typeface="Monaco"/>
              </a:rPr>
              <a:t>("/a/e/k");</a:t>
            </a:r>
          </a:p>
          <a:p>
            <a:r>
              <a:rPr lang="en-US" i="1" dirty="0">
                <a:latin typeface="Monaco"/>
                <a:cs typeface="Monaco"/>
              </a:rPr>
              <a:t>// Directly convert to a double</a:t>
            </a:r>
          </a:p>
          <a:p>
            <a:r>
              <a:rPr lang="en-US" i="1" dirty="0">
                <a:latin typeface="Monaco"/>
                <a:cs typeface="Monaco"/>
              </a:rPr>
              <a:t>double </a:t>
            </a:r>
            <a:r>
              <a:rPr lang="en-US" i="1" dirty="0" err="1">
                <a:latin typeface="Monaco"/>
                <a:cs typeface="Monaco"/>
              </a:rPr>
              <a:t>myDouble</a:t>
            </a:r>
            <a:r>
              <a:rPr lang="en-US" i="1" dirty="0">
                <a:latin typeface="Monaco"/>
                <a:cs typeface="Monaco"/>
              </a:rPr>
              <a:t> = </a:t>
            </a:r>
            <a:r>
              <a:rPr lang="en-US" i="1" dirty="0" err="1">
                <a:latin typeface="Monaco"/>
                <a:cs typeface="Monaco"/>
              </a:rPr>
              <a:t>myProperty.getDouble</a:t>
            </a:r>
            <a:r>
              <a:rPr lang="en-US" i="1" dirty="0">
                <a:latin typeface="Monaco"/>
                <a:cs typeface="Monaco"/>
              </a:rPr>
              <a:t>()</a:t>
            </a:r>
            <a:r>
              <a:rPr lang="en-US" i="1" dirty="0" smtClean="0">
                <a:latin typeface="Monaco"/>
                <a:cs typeface="Monaco"/>
              </a:rPr>
              <a:t>;</a:t>
            </a:r>
          </a:p>
          <a:p>
            <a:endParaRPr lang="en-US" i="1" dirty="0">
              <a:latin typeface="Monaco"/>
              <a:cs typeface="Monaco"/>
            </a:endParaRPr>
          </a:p>
          <a:p>
            <a:endParaRPr lang="en-US" i="1" dirty="0" smtClean="0">
              <a:latin typeface="Monaco"/>
              <a:cs typeface="Monaco"/>
            </a:endParaRPr>
          </a:p>
          <a:p>
            <a:r>
              <a:rPr lang="en-US" i="1" dirty="0">
                <a:latin typeface="Monaco"/>
                <a:cs typeface="Monaco"/>
              </a:rPr>
              <a:t>// Directly get the node thanks to its UUID</a:t>
            </a:r>
          </a:p>
          <a:p>
            <a:r>
              <a:rPr lang="en-US" i="1" dirty="0">
                <a:latin typeface="Monaco"/>
                <a:cs typeface="Monaco"/>
              </a:rPr>
              <a:t>Node </a:t>
            </a:r>
            <a:r>
              <a:rPr lang="en-US" i="1" dirty="0" err="1">
                <a:latin typeface="Monaco"/>
                <a:cs typeface="Monaco"/>
              </a:rPr>
              <a:t>myNode</a:t>
            </a:r>
            <a:r>
              <a:rPr lang="en-US" i="1" dirty="0">
                <a:latin typeface="Monaco"/>
                <a:cs typeface="Monaco"/>
              </a:rPr>
              <a:t> = </a:t>
            </a:r>
            <a:r>
              <a:rPr lang="en-US" i="1" dirty="0" err="1">
                <a:latin typeface="Monaco"/>
                <a:cs typeface="Monaco"/>
              </a:rPr>
              <a:t>mySession.getNodeByUUID</a:t>
            </a:r>
            <a:r>
              <a:rPr lang="en-US" i="1" dirty="0">
                <a:latin typeface="Monaco"/>
                <a:cs typeface="Monaco"/>
              </a:rPr>
              <a:t>("1111 2222 3333 4444");</a:t>
            </a:r>
          </a:p>
          <a:p>
            <a:r>
              <a:rPr lang="en-US" i="1" dirty="0">
                <a:latin typeface="Monaco"/>
                <a:cs typeface="Monaco"/>
              </a:rPr>
              <a:t>// and then get the property and convert it to a double</a:t>
            </a:r>
          </a:p>
          <a:p>
            <a:r>
              <a:rPr lang="en-US" i="1" dirty="0">
                <a:latin typeface="Monaco"/>
                <a:cs typeface="Monaco"/>
              </a:rPr>
              <a:t>double </a:t>
            </a:r>
            <a:r>
              <a:rPr lang="en-US" i="1" dirty="0" err="1">
                <a:latin typeface="Monaco"/>
                <a:cs typeface="Monaco"/>
              </a:rPr>
              <a:t>myDouble</a:t>
            </a:r>
            <a:r>
              <a:rPr lang="en-US" i="1" dirty="0">
                <a:latin typeface="Monaco"/>
                <a:cs typeface="Monaco"/>
              </a:rPr>
              <a:t> = </a:t>
            </a:r>
            <a:r>
              <a:rPr lang="en-US" i="1" dirty="0" err="1">
                <a:latin typeface="Monaco"/>
                <a:cs typeface="Monaco"/>
              </a:rPr>
              <a:t>myNode.getProperty</a:t>
            </a:r>
            <a:r>
              <a:rPr lang="en-US" i="1" dirty="0">
                <a:latin typeface="Monaco"/>
                <a:cs typeface="Monaco"/>
              </a:rPr>
              <a:t>("k").</a:t>
            </a:r>
            <a:r>
              <a:rPr lang="en-US" i="1" dirty="0" err="1">
                <a:latin typeface="Monaco"/>
                <a:cs typeface="Monaco"/>
              </a:rPr>
              <a:t>getDouble</a:t>
            </a:r>
            <a:r>
              <a:rPr lang="en-US" i="1" dirty="0">
                <a:latin typeface="Monaco"/>
                <a:cs typeface="Monaco"/>
              </a:rPr>
              <a:t>();</a:t>
            </a:r>
            <a:endParaRPr lang="en-US" i="1" dirty="0" smtClean="0">
              <a:latin typeface="Monaco"/>
              <a:cs typeface="Monaco"/>
            </a:endParaRPr>
          </a:p>
          <a:p>
            <a:endParaRPr lang="en-US" sz="2000" i="1" dirty="0">
              <a:latin typeface="Monaco"/>
              <a:cs typeface="Monaco"/>
            </a:endParaRPr>
          </a:p>
          <a:p>
            <a:endParaRPr lang="en-US" sz="2000" dirty="0">
              <a:cs typeface="Arial"/>
            </a:endParaRPr>
          </a:p>
          <a:p>
            <a:pPr>
              <a:lnSpc>
                <a:spcPct val="100000"/>
              </a:lnSpc>
            </a:pPr>
            <a:endParaRPr lang="en-US" sz="2200" b="1" i="1" dirty="0" smtClean="0">
              <a:solidFill>
                <a:srgbClr val="333333"/>
              </a:solidFill>
              <a:ea typeface="MS Gothic"/>
              <a:cs typeface="Arial"/>
            </a:endParaRPr>
          </a:p>
        </p:txBody>
      </p:sp>
    </p:spTree>
    <p:extLst>
      <p:ext uri="{BB962C8B-B14F-4D97-AF65-F5344CB8AC3E}">
        <p14:creationId xmlns:p14="http://schemas.microsoft.com/office/powerpoint/2010/main" val="114932102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en-US" sz="3200" b="1" i="1" dirty="0">
                <a:solidFill>
                  <a:srgbClr val="333333"/>
                </a:solidFill>
                <a:ea typeface="MS Gothic"/>
                <a:cs typeface="Arial"/>
              </a:rPr>
              <a:t>Writing to the Repository</a:t>
            </a:r>
            <a:endParaRPr lang="en-US" sz="3200" b="1" i="1" dirty="0">
              <a:solidFill>
                <a:srgbClr val="333333"/>
              </a:solidFill>
              <a:latin typeface="Arial"/>
              <a:ea typeface="MS Gothic"/>
              <a:cs typeface="Arial"/>
            </a:endParaRPr>
          </a:p>
          <a:p>
            <a:endParaRPr lang="fr-FR" sz="3200" dirty="0"/>
          </a:p>
          <a:p>
            <a:r>
              <a:rPr lang="en-US" i="1" dirty="0">
                <a:latin typeface="Monaco"/>
                <a:cs typeface="Monaco"/>
              </a:rPr>
              <a:t>// Retrieve a node</a:t>
            </a:r>
          </a:p>
          <a:p>
            <a:r>
              <a:rPr lang="en-US" i="1" dirty="0">
                <a:latin typeface="Monaco"/>
                <a:cs typeface="Monaco"/>
              </a:rPr>
              <a:t>Node </a:t>
            </a:r>
            <a:r>
              <a:rPr lang="en-US" i="1" dirty="0" err="1">
                <a:latin typeface="Monaco"/>
                <a:cs typeface="Monaco"/>
              </a:rPr>
              <a:t>myNode</a:t>
            </a:r>
            <a:r>
              <a:rPr lang="en-US" i="1" dirty="0">
                <a:latin typeface="Monaco"/>
                <a:cs typeface="Monaco"/>
              </a:rPr>
              <a:t> = (Node) </a:t>
            </a:r>
            <a:r>
              <a:rPr lang="en-US" i="1" dirty="0" err="1">
                <a:latin typeface="Monaco"/>
                <a:cs typeface="Monaco"/>
              </a:rPr>
              <a:t>mySession.getItem</a:t>
            </a:r>
            <a:r>
              <a:rPr lang="en-US" i="1" dirty="0">
                <a:latin typeface="Monaco"/>
                <a:cs typeface="Monaco"/>
              </a:rPr>
              <a:t>("/a/e");</a:t>
            </a:r>
          </a:p>
          <a:p>
            <a:r>
              <a:rPr lang="en-US" i="1" dirty="0">
                <a:latin typeface="Monaco"/>
                <a:cs typeface="Monaco"/>
              </a:rPr>
              <a:t>// Add a child node</a:t>
            </a:r>
          </a:p>
          <a:p>
            <a:r>
              <a:rPr lang="en-US" i="1" dirty="0">
                <a:latin typeface="Monaco"/>
                <a:cs typeface="Monaco"/>
              </a:rPr>
              <a:t>Node </a:t>
            </a:r>
            <a:r>
              <a:rPr lang="en-US" i="1" dirty="0" err="1">
                <a:latin typeface="Monaco"/>
                <a:cs typeface="Monaco"/>
              </a:rPr>
              <a:t>newNode</a:t>
            </a:r>
            <a:r>
              <a:rPr lang="en-US" i="1" dirty="0">
                <a:latin typeface="Monaco"/>
                <a:cs typeface="Monaco"/>
              </a:rPr>
              <a:t> = </a:t>
            </a:r>
            <a:r>
              <a:rPr lang="en-US" i="1" dirty="0" err="1">
                <a:latin typeface="Monaco"/>
                <a:cs typeface="Monaco"/>
              </a:rPr>
              <a:t>myNode.addNode</a:t>
            </a:r>
            <a:r>
              <a:rPr lang="en-US" i="1" dirty="0">
                <a:latin typeface="Monaco"/>
                <a:cs typeface="Monaco"/>
              </a:rPr>
              <a:t>("n");</a:t>
            </a:r>
          </a:p>
          <a:p>
            <a:r>
              <a:rPr lang="en-US" i="1" dirty="0">
                <a:latin typeface="Monaco"/>
                <a:cs typeface="Monaco"/>
              </a:rPr>
              <a:t>// Add a property</a:t>
            </a:r>
          </a:p>
          <a:p>
            <a:r>
              <a:rPr lang="en-US" i="1" dirty="0" err="1">
                <a:latin typeface="Monaco"/>
                <a:cs typeface="Monaco"/>
              </a:rPr>
              <a:t>newNode.setProperty</a:t>
            </a:r>
            <a:r>
              <a:rPr lang="en-US" i="1" dirty="0">
                <a:latin typeface="Monaco"/>
                <a:cs typeface="Monaco"/>
              </a:rPr>
              <a:t>("x", "Hello");</a:t>
            </a:r>
          </a:p>
          <a:p>
            <a:r>
              <a:rPr lang="en-US" i="1" dirty="0">
                <a:latin typeface="Monaco"/>
                <a:cs typeface="Monaco"/>
              </a:rPr>
              <a:t>// Persist the changes</a:t>
            </a:r>
          </a:p>
          <a:p>
            <a:r>
              <a:rPr lang="en-US" i="1" dirty="0" err="1">
                <a:latin typeface="Monaco"/>
                <a:cs typeface="Monaco"/>
              </a:rPr>
              <a:t>mySession.save</a:t>
            </a:r>
            <a:r>
              <a:rPr lang="en-US" i="1" dirty="0">
                <a:latin typeface="Monaco"/>
                <a:cs typeface="Monaco"/>
              </a:rPr>
              <a:t>();</a:t>
            </a:r>
            <a:endParaRPr lang="en-US" i="1" dirty="0" smtClean="0">
              <a:latin typeface="Monaco"/>
              <a:cs typeface="Monaco"/>
            </a:endParaRPr>
          </a:p>
          <a:p>
            <a:endParaRPr lang="en-US" sz="2000" i="1" dirty="0">
              <a:latin typeface="Monaco"/>
              <a:cs typeface="Monaco"/>
            </a:endParaRPr>
          </a:p>
        </p:txBody>
      </p:sp>
    </p:spTree>
    <p:extLst>
      <p:ext uri="{BB962C8B-B14F-4D97-AF65-F5344CB8AC3E}">
        <p14:creationId xmlns:p14="http://schemas.microsoft.com/office/powerpoint/2010/main" val="317225687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en-US" sz="3200" b="1" i="1" dirty="0" smtClean="0">
                <a:solidFill>
                  <a:srgbClr val="333333"/>
                </a:solidFill>
                <a:ea typeface="MS Gothic"/>
                <a:cs typeface="Arial"/>
              </a:rPr>
              <a:t>Removing Items</a:t>
            </a:r>
            <a:endParaRPr lang="en-US" sz="3200" b="1" i="1" dirty="0">
              <a:solidFill>
                <a:srgbClr val="333333"/>
              </a:solidFill>
              <a:latin typeface="Arial"/>
              <a:ea typeface="MS Gothic"/>
              <a:cs typeface="Arial"/>
            </a:endParaRPr>
          </a:p>
          <a:p>
            <a:endParaRPr lang="fr-FR" sz="3200" dirty="0"/>
          </a:p>
          <a:p>
            <a:r>
              <a:rPr lang="en-US" i="1" dirty="0">
                <a:latin typeface="Monaco"/>
                <a:cs typeface="Monaco"/>
              </a:rPr>
              <a:t>// Remove the node (and its </a:t>
            </a:r>
            <a:r>
              <a:rPr lang="en-US" i="1" dirty="0" err="1">
                <a:latin typeface="Monaco"/>
                <a:cs typeface="Monaco"/>
              </a:rPr>
              <a:t>subtree</a:t>
            </a:r>
            <a:r>
              <a:rPr lang="en-US" i="1" dirty="0">
                <a:latin typeface="Monaco"/>
                <a:cs typeface="Monaco"/>
              </a:rPr>
              <a:t>)</a:t>
            </a:r>
          </a:p>
          <a:p>
            <a:r>
              <a:rPr lang="en-US" i="1" dirty="0" err="1">
                <a:latin typeface="Monaco"/>
                <a:cs typeface="Monaco"/>
              </a:rPr>
              <a:t>myNode.remove</a:t>
            </a:r>
            <a:r>
              <a:rPr lang="en-US" i="1" dirty="0">
                <a:latin typeface="Monaco"/>
                <a:cs typeface="Monaco"/>
              </a:rPr>
              <a:t>();</a:t>
            </a:r>
          </a:p>
          <a:p>
            <a:r>
              <a:rPr lang="en-US" i="1" dirty="0">
                <a:latin typeface="Monaco"/>
                <a:cs typeface="Monaco"/>
              </a:rPr>
              <a:t>// Persist the changes</a:t>
            </a:r>
          </a:p>
          <a:p>
            <a:r>
              <a:rPr lang="en-US" i="1" dirty="0" err="1">
                <a:latin typeface="Monaco"/>
                <a:cs typeface="Monaco"/>
              </a:rPr>
              <a:t>mySession.save</a:t>
            </a:r>
            <a:r>
              <a:rPr lang="en-US" i="1" dirty="0">
                <a:latin typeface="Monaco"/>
                <a:cs typeface="Monaco"/>
              </a:rPr>
              <a:t>()</a:t>
            </a:r>
            <a:r>
              <a:rPr lang="en-US" i="1" dirty="0" smtClean="0">
                <a:latin typeface="Monaco"/>
                <a:cs typeface="Monaco"/>
              </a:rPr>
              <a:t>;</a:t>
            </a:r>
          </a:p>
          <a:p>
            <a:endParaRPr lang="en-US" i="1" dirty="0" smtClean="0">
              <a:latin typeface="Monaco"/>
              <a:cs typeface="Monaco"/>
            </a:endParaRPr>
          </a:p>
          <a:p>
            <a:endParaRPr lang="en-US" i="1" dirty="0">
              <a:latin typeface="Monaco"/>
              <a:cs typeface="Monaco"/>
            </a:endParaRPr>
          </a:p>
          <a:p>
            <a:r>
              <a:rPr lang="en-US" i="1" dirty="0">
                <a:latin typeface="Monaco"/>
                <a:cs typeface="Monaco"/>
              </a:rPr>
              <a:t>// Assume we have node /m and </a:t>
            </a:r>
            <a:r>
              <a:rPr lang="en-US" i="1" dirty="0" smtClean="0">
                <a:latin typeface="Monaco"/>
                <a:cs typeface="Monaco"/>
              </a:rPr>
              <a:t>two </a:t>
            </a:r>
            <a:r>
              <a:rPr lang="en-US" i="1" dirty="0">
                <a:latin typeface="Monaco"/>
                <a:cs typeface="Monaco"/>
              </a:rPr>
              <a:t>properties /m/p and /m/q</a:t>
            </a:r>
          </a:p>
          <a:p>
            <a:r>
              <a:rPr lang="en-US" i="1" dirty="0">
                <a:latin typeface="Monaco"/>
                <a:cs typeface="Monaco"/>
              </a:rPr>
              <a:t>Node m = (Node) </a:t>
            </a:r>
            <a:r>
              <a:rPr lang="en-US" i="1" dirty="0" err="1">
                <a:latin typeface="Monaco"/>
                <a:cs typeface="Monaco"/>
              </a:rPr>
              <a:t>mySession.getItem</a:t>
            </a:r>
            <a:r>
              <a:rPr lang="en-US" i="1" dirty="0">
                <a:latin typeface="Monaco"/>
                <a:cs typeface="Monaco"/>
              </a:rPr>
              <a:t>("/m");</a:t>
            </a:r>
          </a:p>
          <a:p>
            <a:r>
              <a:rPr lang="en-US" i="1" dirty="0">
                <a:latin typeface="Monaco"/>
                <a:cs typeface="Monaco"/>
              </a:rPr>
              <a:t>Property p = </a:t>
            </a:r>
            <a:r>
              <a:rPr lang="en-US" i="1" dirty="0" err="1">
                <a:latin typeface="Monaco"/>
                <a:cs typeface="Monaco"/>
              </a:rPr>
              <a:t>m.getProperty</a:t>
            </a:r>
            <a:r>
              <a:rPr lang="en-US" i="1" dirty="0">
                <a:latin typeface="Monaco"/>
                <a:cs typeface="Monaco"/>
              </a:rPr>
              <a:t>("p");</a:t>
            </a:r>
          </a:p>
          <a:p>
            <a:r>
              <a:rPr lang="en-US" i="1" dirty="0">
                <a:latin typeface="Monaco"/>
                <a:cs typeface="Monaco"/>
              </a:rPr>
              <a:t>//Remove p by calling </a:t>
            </a:r>
            <a:r>
              <a:rPr lang="en-US" i="1" dirty="0" err="1">
                <a:latin typeface="Monaco"/>
                <a:cs typeface="Monaco"/>
              </a:rPr>
              <a:t>setValue</a:t>
            </a:r>
            <a:r>
              <a:rPr lang="en-US" i="1" dirty="0">
                <a:latin typeface="Monaco"/>
                <a:cs typeface="Monaco"/>
              </a:rPr>
              <a:t> on p itself</a:t>
            </a:r>
          </a:p>
          <a:p>
            <a:r>
              <a:rPr lang="en-US" i="1" dirty="0" err="1">
                <a:latin typeface="Monaco"/>
                <a:cs typeface="Monaco"/>
              </a:rPr>
              <a:t>p.setValue</a:t>
            </a:r>
            <a:r>
              <a:rPr lang="en-US" i="1" dirty="0">
                <a:latin typeface="Monaco"/>
                <a:cs typeface="Monaco"/>
              </a:rPr>
              <a:t>((Value)null);</a:t>
            </a:r>
          </a:p>
          <a:p>
            <a:r>
              <a:rPr lang="en-US" i="1" dirty="0">
                <a:latin typeface="Monaco"/>
                <a:cs typeface="Monaco"/>
              </a:rPr>
              <a:t>//Remove q by calling </a:t>
            </a:r>
            <a:r>
              <a:rPr lang="en-US" i="1" dirty="0" err="1">
                <a:latin typeface="Monaco"/>
                <a:cs typeface="Monaco"/>
              </a:rPr>
              <a:t>setProperty</a:t>
            </a:r>
            <a:r>
              <a:rPr lang="en-US" i="1" dirty="0">
                <a:latin typeface="Monaco"/>
                <a:cs typeface="Monaco"/>
              </a:rPr>
              <a:t> on q's parent node</a:t>
            </a:r>
          </a:p>
          <a:p>
            <a:r>
              <a:rPr lang="en-US" i="1" dirty="0" err="1">
                <a:latin typeface="Monaco"/>
                <a:cs typeface="Monaco"/>
              </a:rPr>
              <a:t>m.setProperty</a:t>
            </a:r>
            <a:r>
              <a:rPr lang="en-US" i="1" dirty="0">
                <a:latin typeface="Monaco"/>
                <a:cs typeface="Monaco"/>
              </a:rPr>
              <a:t>("q", (Value)null);</a:t>
            </a:r>
          </a:p>
          <a:p>
            <a:r>
              <a:rPr lang="en-US" i="1" dirty="0">
                <a:latin typeface="Monaco"/>
                <a:cs typeface="Monaco"/>
              </a:rPr>
              <a:t>// Persist the changes</a:t>
            </a:r>
          </a:p>
          <a:p>
            <a:r>
              <a:rPr lang="en-US" i="1" dirty="0" err="1">
                <a:latin typeface="Monaco"/>
                <a:cs typeface="Monaco"/>
              </a:rPr>
              <a:t>mySession.save</a:t>
            </a:r>
            <a:r>
              <a:rPr lang="en-US" i="1" dirty="0">
                <a:latin typeface="Monaco"/>
                <a:cs typeface="Monaco"/>
              </a:rPr>
              <a:t>();</a:t>
            </a:r>
            <a:endParaRPr lang="en-US" i="1" dirty="0" smtClean="0">
              <a:latin typeface="Monaco"/>
              <a:cs typeface="Monaco"/>
            </a:endParaRPr>
          </a:p>
        </p:txBody>
      </p:sp>
    </p:spTree>
    <p:extLst>
      <p:ext uri="{BB962C8B-B14F-4D97-AF65-F5344CB8AC3E}">
        <p14:creationId xmlns:p14="http://schemas.microsoft.com/office/powerpoint/2010/main" val="185855510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en-US" sz="3200" b="1" i="1" dirty="0">
                <a:solidFill>
                  <a:srgbClr val="333333"/>
                </a:solidFill>
                <a:ea typeface="MS Gothic"/>
                <a:cs typeface="Arial"/>
              </a:rPr>
              <a:t>Transient Storage in the </a:t>
            </a:r>
            <a:r>
              <a:rPr lang="en-US" sz="3200" b="1" i="1" dirty="0" smtClean="0">
                <a:solidFill>
                  <a:srgbClr val="333333"/>
                </a:solidFill>
                <a:ea typeface="MS Gothic"/>
                <a:cs typeface="Arial"/>
              </a:rPr>
              <a:t>Session</a:t>
            </a:r>
          </a:p>
          <a:p>
            <a:pPr>
              <a:lnSpc>
                <a:spcPct val="100000"/>
              </a:lnSpc>
            </a:pPr>
            <a:endParaRPr lang="fr-FR" sz="3200" dirty="0" smtClean="0"/>
          </a:p>
          <a:p>
            <a:pPr marL="342900" indent="-342900">
              <a:lnSpc>
                <a:spcPct val="100000"/>
              </a:lnSpc>
              <a:buFont typeface="Wingdings" charset="2"/>
              <a:buChar char="u"/>
            </a:pPr>
            <a:r>
              <a:rPr lang="fr-FR" sz="2200" b="1" i="1" dirty="0" err="1" smtClean="0"/>
              <a:t>Sesson.save</a:t>
            </a:r>
            <a:r>
              <a:rPr lang="fr-FR" sz="2200" b="1" i="1" dirty="0" smtClean="0"/>
              <a:t>() / </a:t>
            </a:r>
            <a:r>
              <a:rPr lang="fr-FR" sz="2200" b="1" i="1" dirty="0" err="1" smtClean="0"/>
              <a:t>Item.save</a:t>
            </a:r>
            <a:r>
              <a:rPr lang="fr-FR" sz="2200" b="1" i="1" dirty="0" smtClean="0"/>
              <a:t>() </a:t>
            </a:r>
            <a:r>
              <a:rPr lang="fr-FR" sz="2200" dirty="0" smtClean="0"/>
              <a:t>-&gt; </a:t>
            </a:r>
            <a:r>
              <a:rPr lang="fr-FR" sz="2200" dirty="0" err="1" smtClean="0"/>
              <a:t>Persists</a:t>
            </a:r>
            <a:r>
              <a:rPr lang="fr-FR" sz="2200" dirty="0" smtClean="0"/>
              <a:t> all </a:t>
            </a:r>
            <a:r>
              <a:rPr lang="fr-FR" sz="2200" dirty="0" err="1" smtClean="0"/>
              <a:t>pending</a:t>
            </a:r>
            <a:r>
              <a:rPr lang="fr-FR" sz="2200" dirty="0" smtClean="0"/>
              <a:t> changes</a:t>
            </a:r>
          </a:p>
          <a:p>
            <a:pPr marL="342900" indent="-342900">
              <a:lnSpc>
                <a:spcPct val="100000"/>
              </a:lnSpc>
              <a:buFont typeface="Wingdings" charset="2"/>
              <a:buChar char="u"/>
            </a:pPr>
            <a:r>
              <a:rPr lang="fr-FR" sz="2200" b="1" i="1" dirty="0" err="1" smtClean="0"/>
              <a:t>Session.refresh</a:t>
            </a:r>
            <a:r>
              <a:rPr lang="fr-FR" sz="2200" b="1" i="1" dirty="0" smtClean="0"/>
              <a:t>(false) / </a:t>
            </a:r>
            <a:r>
              <a:rPr lang="fr-FR" sz="2200" b="1" i="1" dirty="0" err="1" smtClean="0"/>
              <a:t>Item.refresh</a:t>
            </a:r>
            <a:r>
              <a:rPr lang="fr-FR" sz="2200" b="1" i="1" dirty="0" smtClean="0"/>
              <a:t>(false) </a:t>
            </a:r>
            <a:r>
              <a:rPr lang="fr-FR" sz="2200" dirty="0" smtClean="0"/>
              <a:t>-&gt; </a:t>
            </a:r>
            <a:r>
              <a:rPr lang="fr-FR" sz="2200" dirty="0" err="1" smtClean="0"/>
              <a:t>Discards</a:t>
            </a:r>
            <a:r>
              <a:rPr lang="fr-FR" sz="2200" dirty="0" smtClean="0"/>
              <a:t> all </a:t>
            </a:r>
            <a:r>
              <a:rPr lang="fr-FR" sz="2200" dirty="0" err="1" smtClean="0"/>
              <a:t>pending</a:t>
            </a:r>
            <a:r>
              <a:rPr lang="fr-FR" sz="2200" dirty="0" smtClean="0"/>
              <a:t> changes</a:t>
            </a:r>
          </a:p>
          <a:p>
            <a:pPr>
              <a:lnSpc>
                <a:spcPct val="100000"/>
              </a:lnSpc>
            </a:pPr>
            <a:endParaRPr lang="fr-FR" sz="2200" dirty="0"/>
          </a:p>
          <a:p>
            <a:pPr>
              <a:lnSpc>
                <a:spcPct val="100000"/>
              </a:lnSpc>
            </a:pPr>
            <a:endParaRPr lang="fr-FR" sz="2200" dirty="0"/>
          </a:p>
        </p:txBody>
      </p:sp>
    </p:spTree>
    <p:extLst>
      <p:ext uri="{BB962C8B-B14F-4D97-AF65-F5344CB8AC3E}">
        <p14:creationId xmlns:p14="http://schemas.microsoft.com/office/powerpoint/2010/main" val="41370947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en-US" sz="3200" b="1" i="1" dirty="0">
                <a:solidFill>
                  <a:srgbClr val="333333"/>
                </a:solidFill>
                <a:ea typeface="MS Gothic"/>
                <a:cs typeface="Arial"/>
              </a:rPr>
              <a:t>Nodes, Properties and </a:t>
            </a:r>
            <a:r>
              <a:rPr lang="en-US" sz="3200" b="1" i="1" dirty="0" smtClean="0">
                <a:solidFill>
                  <a:srgbClr val="333333"/>
                </a:solidFill>
                <a:ea typeface="MS Gothic"/>
                <a:cs typeface="Arial"/>
              </a:rPr>
              <a:t>Items</a:t>
            </a:r>
          </a:p>
          <a:p>
            <a:pPr>
              <a:lnSpc>
                <a:spcPct val="100000"/>
              </a:lnSpc>
            </a:pPr>
            <a:endParaRPr lang="fr-FR" sz="2200" dirty="0"/>
          </a:p>
          <a:p>
            <a:pPr>
              <a:lnSpc>
                <a:spcPct val="100000"/>
              </a:lnSpc>
            </a:pPr>
            <a:endParaRPr lang="fr-FR" sz="2200" dirty="0"/>
          </a:p>
        </p:txBody>
      </p:sp>
      <p:pic>
        <p:nvPicPr>
          <p:cNvPr id="2" name="Image 1"/>
          <p:cNvPicPr>
            <a:picLocks noChangeAspect="1"/>
          </p:cNvPicPr>
          <p:nvPr/>
        </p:nvPicPr>
        <p:blipFill>
          <a:blip r:embed="rId3"/>
          <a:stretch>
            <a:fillRect/>
          </a:stretch>
        </p:blipFill>
        <p:spPr>
          <a:xfrm>
            <a:off x="1805022" y="2084029"/>
            <a:ext cx="7581900" cy="4597400"/>
          </a:xfrm>
          <a:prstGeom prst="rect">
            <a:avLst/>
          </a:prstGeom>
        </p:spPr>
      </p:pic>
    </p:spTree>
    <p:extLst>
      <p:ext uri="{BB962C8B-B14F-4D97-AF65-F5344CB8AC3E}">
        <p14:creationId xmlns:p14="http://schemas.microsoft.com/office/powerpoint/2010/main" val="150158216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pPr>
              <a:lnSpc>
                <a:spcPct val="100000"/>
              </a:lnSpc>
            </a:pPr>
            <a:r>
              <a:rPr lang="en-US" sz="3200" b="1" i="1" dirty="0" smtClean="0">
                <a:solidFill>
                  <a:srgbClr val="333333"/>
                </a:solidFill>
                <a:ea typeface="MS Gothic"/>
                <a:cs typeface="Arial"/>
              </a:rPr>
              <a:t>Same-Name Siblings</a:t>
            </a:r>
          </a:p>
          <a:p>
            <a:pPr>
              <a:lnSpc>
                <a:spcPct val="100000"/>
              </a:lnSpc>
            </a:pPr>
            <a:endParaRPr lang="fr-FR" sz="2200" dirty="0" smtClean="0"/>
          </a:p>
          <a:p>
            <a:pPr marL="342900" indent="-342900">
              <a:lnSpc>
                <a:spcPct val="100000"/>
              </a:lnSpc>
              <a:buFont typeface="Wingdings" charset="2"/>
              <a:buChar char="u"/>
            </a:pPr>
            <a:r>
              <a:rPr lang="fr-FR" sz="2200" b="1" i="1" dirty="0" smtClean="0"/>
              <a:t>Index Notation</a:t>
            </a:r>
            <a:r>
              <a:rPr lang="fr-FR" sz="2200" b="1" i="1" dirty="0"/>
              <a:t>: </a:t>
            </a:r>
            <a:endParaRPr lang="fr-FR" sz="2200" b="1" i="1" dirty="0" smtClean="0"/>
          </a:p>
          <a:p>
            <a:pPr marL="800100" lvl="1" indent="-342900">
              <a:buFont typeface="Wingdings" charset="2"/>
              <a:buChar char="u"/>
            </a:pPr>
            <a:r>
              <a:rPr lang="fr-FR" sz="2200" dirty="0" smtClean="0"/>
              <a:t>/</a:t>
            </a:r>
            <a:r>
              <a:rPr lang="fr-FR" sz="2200" dirty="0"/>
              <a:t>a/b[2]/c[3</a:t>
            </a:r>
            <a:r>
              <a:rPr lang="fr-FR" sz="2200" dirty="0" smtClean="0"/>
              <a:t>] </a:t>
            </a:r>
          </a:p>
          <a:p>
            <a:pPr marL="800100" lvl="1" indent="-342900">
              <a:buFont typeface="Wingdings" charset="2"/>
              <a:buChar char="u"/>
            </a:pPr>
            <a:r>
              <a:rPr lang="en-US" sz="2200" dirty="0"/>
              <a:t>The indexing of same-name siblings begins at 1, not </a:t>
            </a:r>
            <a:r>
              <a:rPr lang="en-US" sz="2200" dirty="0" smtClean="0"/>
              <a:t>0</a:t>
            </a:r>
            <a:endParaRPr lang="fr-FR" sz="2200" dirty="0" smtClean="0"/>
          </a:p>
          <a:p>
            <a:pPr marL="800100" lvl="1" indent="-342900">
              <a:buFont typeface="Wingdings" charset="2"/>
              <a:buChar char="u"/>
            </a:pPr>
            <a:r>
              <a:rPr lang="en-US" sz="2200" dirty="0" smtClean="0"/>
              <a:t>/</a:t>
            </a:r>
            <a:r>
              <a:rPr lang="en-US" sz="2200" dirty="0"/>
              <a:t>a/b/c is equivalent to /a[1]/b[1]/c[1</a:t>
            </a:r>
            <a:r>
              <a:rPr lang="en-US" sz="2200" dirty="0" smtClean="0"/>
              <a:t>]</a:t>
            </a:r>
          </a:p>
          <a:p>
            <a:pPr marL="342900" indent="-342900">
              <a:buFont typeface="Wingdings" charset="2"/>
              <a:buChar char="u"/>
            </a:pPr>
            <a:r>
              <a:rPr lang="en-US" sz="2200" b="1" i="1" dirty="0"/>
              <a:t>Properties Cannot Have Same Name Siblings</a:t>
            </a:r>
          </a:p>
          <a:p>
            <a:pPr marL="800100" lvl="1" indent="-342900">
              <a:buFont typeface="Wingdings" charset="2"/>
              <a:buChar char="u"/>
            </a:pPr>
            <a:endParaRPr lang="fr-FR" sz="2200" b="1" dirty="0" smtClean="0"/>
          </a:p>
          <a:p>
            <a:pPr>
              <a:lnSpc>
                <a:spcPct val="100000"/>
              </a:lnSpc>
            </a:pPr>
            <a:endParaRPr lang="fr-FR" sz="2200" dirty="0"/>
          </a:p>
        </p:txBody>
      </p:sp>
    </p:spTree>
    <p:extLst>
      <p:ext uri="{BB962C8B-B14F-4D97-AF65-F5344CB8AC3E}">
        <p14:creationId xmlns:p14="http://schemas.microsoft.com/office/powerpoint/2010/main" val="415565534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r>
              <a:rPr lang="en-US" sz="3200" b="1" dirty="0" smtClean="0"/>
              <a:t>Orderable </a:t>
            </a:r>
            <a:r>
              <a:rPr lang="en-US" sz="3200" b="1" dirty="0"/>
              <a:t>Child Nodes </a:t>
            </a:r>
            <a:endParaRPr lang="en-US" sz="3200" dirty="0"/>
          </a:p>
          <a:p>
            <a:endParaRPr lang="de-DE" sz="3200" b="1" dirty="0" smtClean="0"/>
          </a:p>
          <a:p>
            <a:pPr marL="342900" indent="-342900">
              <a:buFont typeface="Wingdings" charset="2"/>
              <a:buChar char="u"/>
            </a:pPr>
            <a:r>
              <a:rPr lang="de-DE" sz="2200" b="1" i="1" dirty="0" err="1" smtClean="0"/>
              <a:t>Orderable</a:t>
            </a:r>
            <a:r>
              <a:rPr lang="de-DE" sz="2200" b="1" i="1" dirty="0" smtClean="0"/>
              <a:t> </a:t>
            </a:r>
            <a:r>
              <a:rPr lang="de-DE" sz="2200" b="1" i="1" dirty="0"/>
              <a:t>Same Name </a:t>
            </a:r>
            <a:r>
              <a:rPr lang="de-DE" sz="2200" b="1" i="1" dirty="0" err="1"/>
              <a:t>Siblings</a:t>
            </a:r>
            <a:r>
              <a:rPr lang="de-DE" sz="2200" b="1" i="1" dirty="0"/>
              <a:t> </a:t>
            </a:r>
          </a:p>
          <a:p>
            <a:r>
              <a:rPr lang="de-DE" sz="2200" dirty="0"/>
              <a:t>	</a:t>
            </a:r>
            <a:r>
              <a:rPr lang="en-US" sz="2200" dirty="0" smtClean="0"/>
              <a:t>Given </a:t>
            </a:r>
            <a:r>
              <a:rPr lang="en-US" sz="2200" dirty="0"/>
              <a:t>the following initial ordering of child nodes, </a:t>
            </a:r>
          </a:p>
          <a:p>
            <a:r>
              <a:rPr lang="fr-FR" sz="2200" dirty="0"/>
              <a:t>	</a:t>
            </a:r>
            <a:r>
              <a:rPr lang="fr-FR" sz="2200" i="1" dirty="0" smtClean="0"/>
              <a:t>[</a:t>
            </a:r>
            <a:r>
              <a:rPr lang="fr-FR" sz="2200" i="1" dirty="0"/>
              <a:t>A, B, C, A, D] </a:t>
            </a:r>
          </a:p>
          <a:p>
            <a:r>
              <a:rPr lang="en-US" sz="2200" dirty="0"/>
              <a:t>	</a:t>
            </a:r>
            <a:r>
              <a:rPr lang="en-US" sz="2200" dirty="0" smtClean="0"/>
              <a:t>a </a:t>
            </a:r>
            <a:r>
              <a:rPr lang="en-US" sz="2200" dirty="0"/>
              <a:t>call to </a:t>
            </a:r>
          </a:p>
          <a:p>
            <a:r>
              <a:rPr lang="en-US" sz="2200" dirty="0"/>
              <a:t>	</a:t>
            </a:r>
            <a:r>
              <a:rPr lang="en-US" sz="2200" i="1" dirty="0" err="1" smtClean="0"/>
              <a:t>orderBefore</a:t>
            </a:r>
            <a:r>
              <a:rPr lang="en-US" sz="2200" i="1" dirty="0"/>
              <a:t>("A[2]","A[1]")</a:t>
            </a:r>
            <a:r>
              <a:rPr lang="en-US" sz="2200" dirty="0"/>
              <a:t> </a:t>
            </a:r>
            <a:endParaRPr lang="en-US" sz="2200" dirty="0" smtClean="0"/>
          </a:p>
          <a:p>
            <a:r>
              <a:rPr lang="en-US" sz="2200" dirty="0" smtClean="0"/>
              <a:t>	The </a:t>
            </a:r>
            <a:r>
              <a:rPr lang="en-US" sz="2200" dirty="0"/>
              <a:t>resulting order will be:</a:t>
            </a:r>
          </a:p>
          <a:p>
            <a:r>
              <a:rPr lang="en-US" sz="2200" dirty="0" smtClean="0"/>
              <a:t>	</a:t>
            </a:r>
            <a:r>
              <a:rPr lang="en-US" sz="2200" i="1" dirty="0" smtClean="0"/>
              <a:t>[</a:t>
            </a:r>
            <a:r>
              <a:rPr lang="en-US" sz="2200" i="1" dirty="0"/>
              <a:t>A, A, B, C, D</a:t>
            </a:r>
            <a:r>
              <a:rPr lang="en-US" sz="2200" i="1" dirty="0" smtClean="0"/>
              <a:t>]</a:t>
            </a:r>
          </a:p>
          <a:p>
            <a:pPr marL="342900" indent="-342900">
              <a:buFont typeface="Wingdings" charset="2"/>
              <a:buChar char="u"/>
            </a:pPr>
            <a:r>
              <a:rPr lang="en-US" sz="2200" b="1" i="1" dirty="0"/>
              <a:t>Non-orderable Child </a:t>
            </a:r>
            <a:r>
              <a:rPr lang="en-US" sz="2200" b="1" i="1" dirty="0" smtClean="0"/>
              <a:t>Nodes</a:t>
            </a:r>
          </a:p>
          <a:p>
            <a:pPr marL="342900" indent="-342900">
              <a:buFont typeface="Wingdings" charset="2"/>
              <a:buChar char="u"/>
            </a:pPr>
            <a:r>
              <a:rPr lang="en-US" sz="2200" b="1" i="1" dirty="0"/>
              <a:t>Properties are Never Orderable</a:t>
            </a:r>
          </a:p>
          <a:p>
            <a:endParaRPr lang="fr-FR" sz="2200" dirty="0" smtClean="0"/>
          </a:p>
          <a:p>
            <a:pPr>
              <a:lnSpc>
                <a:spcPct val="100000"/>
              </a:lnSpc>
            </a:pPr>
            <a:endParaRPr lang="fr-FR" sz="2200" dirty="0"/>
          </a:p>
        </p:txBody>
      </p:sp>
    </p:spTree>
    <p:extLst>
      <p:ext uri="{BB962C8B-B14F-4D97-AF65-F5344CB8AC3E}">
        <p14:creationId xmlns:p14="http://schemas.microsoft.com/office/powerpoint/2010/main" val="166993723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r>
              <a:rPr lang="de-DE" sz="3200" b="1" dirty="0" err="1" smtClean="0"/>
              <a:t>Namespaces</a:t>
            </a:r>
            <a:endParaRPr lang="de-DE" sz="3200" b="1" dirty="0" smtClean="0"/>
          </a:p>
          <a:p>
            <a:endParaRPr lang="de-DE" sz="3200" b="1" dirty="0" smtClean="0"/>
          </a:p>
          <a:p>
            <a:pPr marL="342900" indent="-342900">
              <a:buFont typeface="Wingdings" charset="2"/>
              <a:buChar char="u"/>
            </a:pPr>
            <a:r>
              <a:rPr lang="en-US" sz="2200" b="1" i="1" dirty="0" smtClean="0"/>
              <a:t>Prefix shorthand </a:t>
            </a:r>
            <a:r>
              <a:rPr lang="en-US" sz="2200" b="1" i="1" dirty="0"/>
              <a:t>for the full </a:t>
            </a:r>
            <a:r>
              <a:rPr lang="en-US" sz="2200" b="1" i="1" dirty="0" smtClean="0"/>
              <a:t>namespace</a:t>
            </a:r>
          </a:p>
          <a:p>
            <a:pPr marL="342900" indent="-342900">
              <a:buFont typeface="Wingdings" charset="2"/>
              <a:buChar char="u"/>
            </a:pPr>
            <a:r>
              <a:rPr lang="en-US" sz="2200" b="1" i="1" dirty="0" smtClean="0"/>
              <a:t>Prevent naming collisions</a:t>
            </a:r>
          </a:p>
          <a:p>
            <a:pPr marL="342900" indent="-342900">
              <a:buFont typeface="Wingdings" charset="2"/>
              <a:buChar char="u"/>
            </a:pPr>
            <a:r>
              <a:rPr lang="en-US" sz="2200" b="1" i="1" dirty="0" smtClean="0"/>
              <a:t>Built-in namespace prefixes:</a:t>
            </a:r>
          </a:p>
          <a:p>
            <a:pPr marL="800100" lvl="1" indent="-342900">
              <a:buFont typeface="Wingdings" charset="2"/>
              <a:buChar char="u"/>
            </a:pPr>
            <a:r>
              <a:rPr lang="en-US" sz="2200" dirty="0" err="1"/>
              <a:t>jcr</a:t>
            </a:r>
            <a:r>
              <a:rPr lang="en-US" sz="2200" dirty="0"/>
              <a:t> Reserved for items defined within built-in node types</a:t>
            </a:r>
            <a:r>
              <a:rPr lang="en-US" sz="2200" dirty="0" smtClean="0"/>
              <a:t>.</a:t>
            </a:r>
          </a:p>
          <a:p>
            <a:pPr marL="800100" lvl="1" indent="-342900">
              <a:buFont typeface="Wingdings" charset="2"/>
              <a:buChar char="u"/>
            </a:pPr>
            <a:r>
              <a:rPr lang="en-US" sz="2200" dirty="0" err="1"/>
              <a:t>nt</a:t>
            </a:r>
            <a:r>
              <a:rPr lang="en-US" sz="2200" dirty="0"/>
              <a:t> Reserved for the names of built-in primary node types</a:t>
            </a:r>
            <a:r>
              <a:rPr lang="en-US" sz="2200" dirty="0" smtClean="0"/>
              <a:t>.</a:t>
            </a:r>
          </a:p>
          <a:p>
            <a:pPr marL="800100" lvl="1" indent="-342900">
              <a:buFont typeface="Wingdings" charset="2"/>
              <a:buChar char="u"/>
            </a:pPr>
            <a:r>
              <a:rPr lang="en-US" sz="2200" dirty="0"/>
              <a:t>mix Reserved for the names of built-in </a:t>
            </a:r>
            <a:r>
              <a:rPr lang="en-US" sz="2200" dirty="0" err="1"/>
              <a:t>mixin</a:t>
            </a:r>
            <a:r>
              <a:rPr lang="en-US" sz="2200" dirty="0"/>
              <a:t> node types</a:t>
            </a:r>
            <a:r>
              <a:rPr lang="en-US" sz="2200" dirty="0" smtClean="0"/>
              <a:t>.</a:t>
            </a:r>
          </a:p>
          <a:p>
            <a:pPr marL="800100" lvl="1" indent="-342900">
              <a:buFont typeface="Wingdings" charset="2"/>
              <a:buChar char="u"/>
            </a:pPr>
            <a:r>
              <a:rPr lang="en-US" sz="2200" dirty="0"/>
              <a:t>xml Reserved for reasons of compatibility with XML</a:t>
            </a:r>
            <a:r>
              <a:rPr lang="en-US" sz="2200" dirty="0" smtClean="0"/>
              <a:t>.</a:t>
            </a:r>
          </a:p>
          <a:p>
            <a:pPr marL="800100" lvl="1" indent="-342900">
              <a:buFont typeface="Wingdings" charset="2"/>
              <a:buChar char="u"/>
            </a:pPr>
            <a:r>
              <a:rPr lang="en-US" sz="2200" dirty="0"/>
              <a:t>“” (the empty prefix) This indicates the default namespace</a:t>
            </a:r>
          </a:p>
          <a:p>
            <a:pPr marL="800100" lvl="1" indent="-342900">
              <a:buFont typeface="Wingdings" charset="2"/>
              <a:buChar char="u"/>
            </a:pPr>
            <a:endParaRPr lang="en-US" sz="2400" b="1" dirty="0"/>
          </a:p>
          <a:p>
            <a:pPr marL="342900" indent="-342900">
              <a:buFont typeface="Wingdings" charset="2"/>
              <a:buChar char="u"/>
            </a:pPr>
            <a:endParaRPr lang="en-US" sz="2400" b="1" dirty="0" smtClean="0"/>
          </a:p>
          <a:p>
            <a:pPr marL="342900" indent="-342900">
              <a:buFont typeface="Wingdings" charset="2"/>
              <a:buChar char="u"/>
            </a:pPr>
            <a:endParaRPr lang="en-US" sz="2400" b="1" dirty="0" smtClean="0"/>
          </a:p>
          <a:p>
            <a:pPr marL="800100" lvl="1" indent="-342900">
              <a:buFont typeface="Wingdings" charset="2"/>
              <a:buChar char="u"/>
            </a:pPr>
            <a:endParaRPr lang="en-US" sz="2400" b="1" dirty="0"/>
          </a:p>
          <a:p>
            <a:endParaRPr lang="fr-FR" sz="2200" dirty="0" smtClean="0"/>
          </a:p>
          <a:p>
            <a:pPr>
              <a:lnSpc>
                <a:spcPct val="100000"/>
              </a:lnSpc>
            </a:pPr>
            <a:endParaRPr lang="fr-FR" sz="2200" dirty="0"/>
          </a:p>
        </p:txBody>
      </p:sp>
    </p:spTree>
    <p:extLst>
      <p:ext uri="{BB962C8B-B14F-4D97-AF65-F5344CB8AC3E}">
        <p14:creationId xmlns:p14="http://schemas.microsoft.com/office/powerpoint/2010/main" val="111706505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r>
              <a:rPr lang="de-DE" sz="3200" b="1" dirty="0" smtClean="0"/>
              <a:t>Name </a:t>
            </a:r>
            <a:r>
              <a:rPr lang="de-DE" sz="3200" b="1" dirty="0" err="1" smtClean="0"/>
              <a:t>vs</a:t>
            </a:r>
            <a:r>
              <a:rPr lang="de-DE" sz="3200" b="1" dirty="0" smtClean="0"/>
              <a:t> Path</a:t>
            </a:r>
          </a:p>
          <a:p>
            <a:endParaRPr lang="de-DE" sz="3200" b="1" dirty="0" smtClean="0"/>
          </a:p>
          <a:p>
            <a:pPr marL="800100" lvl="1" indent="-342900">
              <a:buFont typeface="Wingdings" charset="2"/>
              <a:buChar char="u"/>
            </a:pPr>
            <a:r>
              <a:rPr lang="en-US" sz="2200" b="1" i="1" dirty="0"/>
              <a:t>A “name” in this specification is a path element without any square-bracket index. </a:t>
            </a:r>
            <a:endParaRPr lang="en-US" sz="2200" b="1" i="1" dirty="0" smtClean="0"/>
          </a:p>
          <a:p>
            <a:pPr marL="800100" lvl="1" indent="-342900">
              <a:buFont typeface="Wingdings" charset="2"/>
              <a:buChar char="u"/>
            </a:pPr>
            <a:r>
              <a:rPr lang="en-US" sz="2200" b="1" i="1" dirty="0" smtClean="0"/>
              <a:t>Name and path respect the namespace mapping of the current Session.</a:t>
            </a:r>
          </a:p>
          <a:p>
            <a:endParaRPr lang="en-US" sz="2200" b="1" dirty="0" smtClean="0"/>
          </a:p>
          <a:p>
            <a:r>
              <a:rPr lang="en-US" sz="2200" b="1" dirty="0" smtClean="0"/>
              <a:t>Example:</a:t>
            </a:r>
          </a:p>
          <a:p>
            <a:endParaRPr lang="en-US" sz="2200" b="1" dirty="0" smtClean="0"/>
          </a:p>
          <a:p>
            <a:r>
              <a:rPr lang="en-US" sz="2200" dirty="0" err="1" smtClean="0"/>
              <a:t>myapp:paragraph</a:t>
            </a:r>
            <a:r>
              <a:rPr lang="en-US" sz="2200" dirty="0" smtClean="0"/>
              <a:t> </a:t>
            </a:r>
            <a:r>
              <a:rPr lang="en-US" sz="2200" dirty="0"/>
              <a:t>is a name and a valid relative path</a:t>
            </a:r>
          </a:p>
          <a:p>
            <a:r>
              <a:rPr lang="en-US" sz="2200" dirty="0" err="1"/>
              <a:t>myapp:paragraph</a:t>
            </a:r>
            <a:r>
              <a:rPr lang="en-US" sz="2200" dirty="0"/>
              <a:t>[3] is not a name, it is only a relative path.</a:t>
            </a:r>
          </a:p>
          <a:p>
            <a:pPr marL="342900" indent="-342900">
              <a:buFont typeface="Wingdings" charset="2"/>
              <a:buChar char="u"/>
            </a:pPr>
            <a:endParaRPr lang="en-US" sz="2400" b="1" dirty="0" smtClean="0"/>
          </a:p>
          <a:p>
            <a:pPr marL="342900" indent="-342900">
              <a:buFont typeface="Wingdings" charset="2"/>
              <a:buChar char="u"/>
            </a:pPr>
            <a:endParaRPr lang="en-US" sz="2400" b="1" dirty="0" smtClean="0"/>
          </a:p>
          <a:p>
            <a:pPr marL="800100" lvl="1" indent="-342900">
              <a:buFont typeface="Wingdings" charset="2"/>
              <a:buChar char="u"/>
            </a:pPr>
            <a:endParaRPr lang="en-US" sz="2400" b="1" dirty="0"/>
          </a:p>
          <a:p>
            <a:endParaRPr lang="fr-FR" sz="2200" dirty="0" smtClean="0"/>
          </a:p>
          <a:p>
            <a:pPr>
              <a:lnSpc>
                <a:spcPct val="100000"/>
              </a:lnSpc>
            </a:pPr>
            <a:endParaRPr lang="fr-FR" sz="2200" dirty="0"/>
          </a:p>
        </p:txBody>
      </p:sp>
    </p:spTree>
    <p:extLst>
      <p:ext uri="{BB962C8B-B14F-4D97-AF65-F5344CB8AC3E}">
        <p14:creationId xmlns:p14="http://schemas.microsoft.com/office/powerpoint/2010/main" val="202232764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r>
              <a:rPr lang="de-DE" sz="3200" b="1" dirty="0" smtClean="0"/>
              <a:t>Properties</a:t>
            </a:r>
          </a:p>
          <a:p>
            <a:endParaRPr lang="de-DE" sz="3200" b="1" dirty="0" smtClean="0"/>
          </a:p>
          <a:p>
            <a:pPr marL="800100" lvl="1" indent="-342900">
              <a:buFont typeface="Wingdings" charset="2"/>
              <a:buChar char="u"/>
            </a:pPr>
            <a:r>
              <a:rPr lang="en-US" sz="2200" b="1" i="1" dirty="0" smtClean="0"/>
              <a:t>Existing types:</a:t>
            </a:r>
          </a:p>
          <a:p>
            <a:pPr marL="1257300" lvl="2" indent="-342900">
              <a:buFont typeface="Wingdings" charset="2"/>
              <a:buChar char="u"/>
            </a:pPr>
            <a:r>
              <a:rPr lang="en-US" sz="2200" i="1" dirty="0" smtClean="0"/>
              <a:t>String</a:t>
            </a:r>
          </a:p>
          <a:p>
            <a:pPr marL="1257300" lvl="2" indent="-342900">
              <a:buFont typeface="Wingdings" charset="2"/>
              <a:buChar char="u"/>
            </a:pPr>
            <a:r>
              <a:rPr lang="en-US" sz="2200" i="1" dirty="0"/>
              <a:t>Date </a:t>
            </a:r>
            <a:r>
              <a:rPr lang="en-US" sz="2200" dirty="0"/>
              <a:t>(ISO 8601:</a:t>
            </a:r>
            <a:r>
              <a:rPr lang="en-US" sz="2200" dirty="0" smtClean="0"/>
              <a:t>2000</a:t>
            </a:r>
            <a:r>
              <a:rPr lang="en-US" sz="2200" dirty="0"/>
              <a:t> </a:t>
            </a:r>
            <a:r>
              <a:rPr lang="en-US" sz="2200" dirty="0" smtClean="0"/>
              <a:t>format</a:t>
            </a:r>
            <a:r>
              <a:rPr lang="en-US" sz="2200" dirty="0"/>
              <a:t>: </a:t>
            </a:r>
            <a:r>
              <a:rPr lang="en-US" sz="2200" dirty="0" err="1"/>
              <a:t>sYYYY-MM-</a:t>
            </a:r>
            <a:r>
              <a:rPr lang="en-US" sz="2200" dirty="0" err="1" smtClean="0"/>
              <a:t>DDThh:mm:ss.sssTZD</a:t>
            </a:r>
            <a:r>
              <a:rPr lang="en-US" sz="2200" dirty="0" smtClean="0"/>
              <a:t>)</a:t>
            </a:r>
          </a:p>
          <a:p>
            <a:pPr marL="1257300" lvl="2" indent="-342900">
              <a:buFont typeface="Wingdings" charset="2"/>
              <a:buChar char="u"/>
            </a:pPr>
            <a:r>
              <a:rPr lang="en-US" sz="2200" i="1" dirty="0" smtClean="0"/>
              <a:t>Long</a:t>
            </a:r>
          </a:p>
          <a:p>
            <a:pPr marL="1257300" lvl="2" indent="-342900">
              <a:buFont typeface="Wingdings" charset="2"/>
              <a:buChar char="u"/>
            </a:pPr>
            <a:r>
              <a:rPr lang="en-US" sz="2200" i="1" dirty="0" smtClean="0"/>
              <a:t>Double</a:t>
            </a:r>
          </a:p>
          <a:p>
            <a:pPr marL="1257300" lvl="2" indent="-342900">
              <a:buFont typeface="Wingdings" charset="2"/>
              <a:buChar char="u"/>
            </a:pPr>
            <a:r>
              <a:rPr lang="en-US" sz="2200" i="1" dirty="0" smtClean="0"/>
              <a:t>Boolean</a:t>
            </a:r>
          </a:p>
          <a:p>
            <a:pPr marL="1257300" lvl="2" indent="-342900">
              <a:buFont typeface="Wingdings" charset="2"/>
              <a:buChar char="u"/>
            </a:pPr>
            <a:r>
              <a:rPr lang="en-US" sz="2200" i="1" dirty="0" smtClean="0"/>
              <a:t>Name </a:t>
            </a:r>
            <a:r>
              <a:rPr lang="en-US" sz="2200" dirty="0" smtClean="0"/>
              <a:t>(Namespace-</a:t>
            </a:r>
            <a:r>
              <a:rPr lang="en-US" sz="2200" smtClean="0"/>
              <a:t>aware string)</a:t>
            </a:r>
            <a:endParaRPr lang="en-US" sz="2200" dirty="0" smtClean="0"/>
          </a:p>
          <a:p>
            <a:pPr marL="1257300" lvl="2" indent="-342900">
              <a:buFont typeface="Wingdings" charset="2"/>
              <a:buChar char="u"/>
            </a:pPr>
            <a:r>
              <a:rPr lang="en-US" sz="2200" i="1" dirty="0" smtClean="0"/>
              <a:t>Path </a:t>
            </a:r>
            <a:r>
              <a:rPr lang="en-US" sz="2200" dirty="0" smtClean="0"/>
              <a:t>(Absolute or Relative)</a:t>
            </a:r>
          </a:p>
          <a:p>
            <a:pPr marL="1257300" lvl="2" indent="-342900">
              <a:buFont typeface="Wingdings" charset="2"/>
              <a:buChar char="u"/>
            </a:pPr>
            <a:r>
              <a:rPr lang="en-US" sz="2200" i="1" dirty="0" smtClean="0"/>
              <a:t>Reference </a:t>
            </a:r>
            <a:r>
              <a:rPr lang="en-US" sz="2200" dirty="0" smtClean="0"/>
              <a:t>(UUID + Integrity Constraint)</a:t>
            </a:r>
          </a:p>
          <a:p>
            <a:pPr marL="1257300" lvl="2" indent="-342900">
              <a:buFont typeface="Wingdings" charset="2"/>
              <a:buChar char="u"/>
            </a:pPr>
            <a:r>
              <a:rPr lang="en-US" sz="2200" i="1" dirty="0" smtClean="0"/>
              <a:t>Binary</a:t>
            </a:r>
            <a:endParaRPr lang="en-US" sz="2200" i="1" dirty="0"/>
          </a:p>
          <a:p>
            <a:pPr marL="800100" lvl="1" indent="-342900">
              <a:buFont typeface="Wingdings" charset="2"/>
              <a:buChar char="u"/>
            </a:pPr>
            <a:r>
              <a:rPr lang="fi-FI" sz="2200" b="1" i="1" dirty="0" err="1"/>
              <a:t>Multi-Value</a:t>
            </a:r>
            <a:r>
              <a:rPr lang="fi-FI" sz="2200" b="1" i="1" dirty="0"/>
              <a:t> </a:t>
            </a:r>
            <a:r>
              <a:rPr lang="fi-FI" sz="2200" b="1" i="1" dirty="0" err="1" smtClean="0"/>
              <a:t>Properties</a:t>
            </a:r>
            <a:r>
              <a:rPr lang="fi-FI" sz="2200" b="1" i="1" dirty="0"/>
              <a:t> </a:t>
            </a:r>
            <a:r>
              <a:rPr lang="fi-FI" sz="2200" dirty="0"/>
              <a:t>(</a:t>
            </a:r>
            <a:r>
              <a:rPr lang="fi-FI" sz="2200" dirty="0" err="1"/>
              <a:t>Property.getValues</a:t>
            </a:r>
            <a:r>
              <a:rPr lang="fi-FI" sz="2200" dirty="0" smtClean="0"/>
              <a:t>)</a:t>
            </a:r>
          </a:p>
          <a:p>
            <a:pPr marL="800100" lvl="1" indent="-342900">
              <a:buFont typeface="Wingdings" charset="2"/>
              <a:buChar char="u"/>
            </a:pPr>
            <a:r>
              <a:rPr lang="fi-FI" sz="2200" b="1" dirty="0" smtClean="0"/>
              <a:t>No </a:t>
            </a:r>
            <a:r>
              <a:rPr lang="fi-FI" sz="2200" b="1" dirty="0" err="1" smtClean="0"/>
              <a:t>Null</a:t>
            </a:r>
            <a:r>
              <a:rPr lang="fi-FI" sz="2200" b="1" dirty="0" smtClean="0"/>
              <a:t> </a:t>
            </a:r>
            <a:r>
              <a:rPr lang="fi-FI" sz="2200" b="1" dirty="0" err="1" smtClean="0"/>
              <a:t>Values</a:t>
            </a:r>
            <a:endParaRPr lang="en-US" sz="2400" b="1" dirty="0" smtClean="0"/>
          </a:p>
          <a:p>
            <a:pPr marL="342900" indent="-342900">
              <a:buFont typeface="Wingdings" charset="2"/>
              <a:buChar char="u"/>
            </a:pPr>
            <a:endParaRPr lang="en-US" sz="2400" b="1" dirty="0" smtClean="0"/>
          </a:p>
          <a:p>
            <a:pPr marL="800100" lvl="1" indent="-342900">
              <a:buFont typeface="Wingdings" charset="2"/>
              <a:buChar char="u"/>
            </a:pPr>
            <a:endParaRPr lang="en-US" sz="2400" b="1" dirty="0"/>
          </a:p>
          <a:p>
            <a:endParaRPr lang="fr-FR" sz="2200" dirty="0" smtClean="0"/>
          </a:p>
          <a:p>
            <a:pPr>
              <a:lnSpc>
                <a:spcPct val="100000"/>
              </a:lnSpc>
            </a:pPr>
            <a:endParaRPr lang="fr-FR" sz="2200" dirty="0"/>
          </a:p>
        </p:txBody>
      </p:sp>
    </p:spTree>
    <p:extLst>
      <p:ext uri="{BB962C8B-B14F-4D97-AF65-F5344CB8AC3E}">
        <p14:creationId xmlns:p14="http://schemas.microsoft.com/office/powerpoint/2010/main" val="13239758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Shape 1"/>
          <p:cNvSpPr txBox="1"/>
          <p:nvPr/>
        </p:nvSpPr>
        <p:spPr>
          <a:xfrm>
            <a:off x="490320" y="255960"/>
            <a:ext cx="10179000" cy="453600"/>
          </a:xfrm>
          <a:prstGeom prst="rect">
            <a:avLst/>
          </a:prstGeom>
        </p:spPr>
        <p:txBody>
          <a:bodyPr lIns="0" tIns="0" rIns="41760" bIns="0" anchor="b"/>
          <a:lstStyle/>
          <a:p>
            <a:pPr>
              <a:lnSpc>
                <a:spcPct val="100000"/>
              </a:lnSpc>
            </a:pPr>
            <a:r>
              <a:rPr lang="en-GB" sz="3500">
                <a:solidFill>
                  <a:srgbClr val="FFA300"/>
                </a:solidFill>
                <a:latin typeface="Arial"/>
                <a:ea typeface="MS Gothic"/>
              </a:rPr>
              <a:t>Who is the trainer?</a:t>
            </a:r>
            <a:endParaRPr/>
          </a:p>
        </p:txBody>
      </p:sp>
      <p:sp>
        <p:nvSpPr>
          <p:cNvPr id="235" name="TextShape 2"/>
          <p:cNvSpPr txBox="1"/>
          <p:nvPr/>
        </p:nvSpPr>
        <p:spPr>
          <a:xfrm>
            <a:off x="507960" y="1351080"/>
            <a:ext cx="10179000" cy="5088600"/>
          </a:xfrm>
          <a:prstGeom prst="rect">
            <a:avLst/>
          </a:prstGeom>
        </p:spPr>
        <p:txBody>
          <a:bodyPr lIns="0" tIns="0" rIns="41760" bIns="0"/>
          <a:lstStyle/>
          <a:p>
            <a:r>
              <a:rPr lang="en-GB" sz="3200" b="1" i="1" dirty="0">
                <a:latin typeface="Arial"/>
                <a:ea typeface="MS Gothic"/>
              </a:rPr>
              <a:t>Project Leader JCR (Sep 2009</a:t>
            </a:r>
            <a:r>
              <a:rPr lang="en-GB" sz="3200" b="1" i="1" dirty="0" smtClean="0">
                <a:latin typeface="Arial"/>
                <a:ea typeface="MS Gothic"/>
              </a:rPr>
              <a:t>)</a:t>
            </a:r>
          </a:p>
          <a:p>
            <a:endParaRPr dirty="0"/>
          </a:p>
          <a:p>
            <a:pPr marL="342900" indent="-342900">
              <a:buSzPct val="25000"/>
              <a:buFont typeface="Wingdings" charset="2"/>
              <a:buChar char="u"/>
            </a:pPr>
            <a:r>
              <a:rPr lang="en-GB" sz="2200" b="1" i="1" dirty="0">
                <a:ea typeface="MS Gothic"/>
              </a:rPr>
              <a:t>Management of the product roadmap</a:t>
            </a:r>
            <a:endParaRPr sz="2200" b="1" i="1" dirty="0"/>
          </a:p>
          <a:p>
            <a:pPr marL="342900" indent="-342900">
              <a:buSzPct val="25000"/>
              <a:buFont typeface="Wingdings" charset="2"/>
              <a:buChar char="u"/>
            </a:pPr>
            <a:r>
              <a:rPr lang="en-GB" sz="2200" b="1" i="1" dirty="0">
                <a:ea typeface="MS Gothic"/>
              </a:rPr>
              <a:t>Technical and functional leader of the product</a:t>
            </a:r>
            <a:endParaRPr sz="2200" b="1" i="1" dirty="0"/>
          </a:p>
          <a:p>
            <a:pPr marL="342900" indent="-342900">
              <a:buSzPct val="25000"/>
              <a:buFont typeface="Wingdings" charset="2"/>
              <a:buChar char="u"/>
            </a:pPr>
            <a:r>
              <a:rPr lang="en-GB" sz="2200" b="1" i="1" dirty="0">
                <a:ea typeface="MS Gothic"/>
              </a:rPr>
              <a:t>Management of the product backlog (PO)</a:t>
            </a:r>
            <a:endParaRPr sz="2200" b="1" i="1" dirty="0"/>
          </a:p>
          <a:p>
            <a:pPr marL="342900" indent="-342900">
              <a:buSzPct val="25000"/>
              <a:buFont typeface="Wingdings" charset="2"/>
              <a:buChar char="u"/>
            </a:pPr>
            <a:r>
              <a:rPr lang="en-GB" sz="2200" b="1" i="1" dirty="0">
                <a:ea typeface="MS Gothic"/>
              </a:rPr>
              <a:t>Responsible for product quality</a:t>
            </a:r>
            <a:endParaRPr sz="2200" b="1" i="1" dirty="0"/>
          </a:p>
          <a:p>
            <a:pPr marL="342900" indent="-342900">
              <a:buSzPct val="25000"/>
              <a:buFont typeface="Wingdings" charset="2"/>
              <a:buChar char="u"/>
            </a:pPr>
            <a:r>
              <a:rPr lang="en-GB" sz="2200" b="1" i="1" dirty="0">
                <a:ea typeface="MS Gothic"/>
              </a:rPr>
              <a:t>Audit of the code produced by the development team</a:t>
            </a:r>
            <a:endParaRPr sz="2200" b="1" i="1" dirty="0"/>
          </a:p>
          <a:p>
            <a:pPr marL="342900" indent="-342900">
              <a:buSzPct val="25000"/>
              <a:buFont typeface="Wingdings" charset="2"/>
              <a:buChar char="u"/>
            </a:pPr>
            <a:r>
              <a:rPr lang="en-GB" sz="2200" b="1" i="1" dirty="0">
                <a:ea typeface="MS Gothic"/>
              </a:rPr>
              <a:t>Implementation of advanced features of the product</a:t>
            </a:r>
            <a:endParaRPr sz="2200" b="1" i="1" dirty="0"/>
          </a:p>
          <a:p>
            <a:pPr marL="342900" indent="-342900">
              <a:buSzPct val="25000"/>
              <a:buFont typeface="Wingdings" charset="2"/>
              <a:buChar char="u"/>
            </a:pPr>
            <a:r>
              <a:rPr lang="en-GB" sz="2200" b="1" i="1" dirty="0">
                <a:ea typeface="MS Gothic"/>
              </a:rPr>
              <a:t>Responsible for product architecture</a:t>
            </a:r>
            <a:endParaRPr sz="2200" b="1" i="1" dirty="0"/>
          </a:p>
          <a:p>
            <a:pPr marL="342900" indent="-342900">
              <a:buSzPct val="25000"/>
              <a:buFont typeface="Wingdings" charset="2"/>
              <a:buChar char="u"/>
            </a:pPr>
            <a:r>
              <a:rPr lang="en-GB" sz="2200" b="1" i="1" dirty="0">
                <a:ea typeface="MS Gothic"/>
              </a:rPr>
              <a:t>R&amp;D</a:t>
            </a:r>
            <a:endParaRPr sz="2200" b="1" i="1"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r>
              <a:rPr lang="de-DE" sz="3200" b="1" dirty="0" err="1" smtClean="0"/>
              <a:t>Node</a:t>
            </a:r>
            <a:r>
              <a:rPr lang="de-DE" sz="3200" b="1" dirty="0" smtClean="0"/>
              <a:t> </a:t>
            </a:r>
            <a:r>
              <a:rPr lang="de-DE" sz="3200" b="1" dirty="0" err="1" smtClean="0"/>
              <a:t>Types</a:t>
            </a:r>
            <a:endParaRPr lang="de-DE" sz="3200" b="1" dirty="0"/>
          </a:p>
          <a:p>
            <a:endParaRPr lang="de-DE" sz="3200" b="1" dirty="0" smtClean="0"/>
          </a:p>
          <a:p>
            <a:pPr marL="342900" indent="-342900">
              <a:buFont typeface="Wingdings" charset="2"/>
              <a:buChar char="u"/>
            </a:pPr>
            <a:r>
              <a:rPr lang="en-US" sz="2200" b="1" i="1" dirty="0"/>
              <a:t>Every node must have one and only one «primary node type»</a:t>
            </a:r>
            <a:r>
              <a:rPr lang="en-US" sz="2200" b="1" i="1" dirty="0" smtClean="0"/>
              <a:t>.</a:t>
            </a:r>
            <a:endParaRPr lang="en-US" sz="2200" b="1" i="1" dirty="0"/>
          </a:p>
          <a:p>
            <a:pPr marL="342900" indent="-342900">
              <a:buFont typeface="Wingdings" charset="2"/>
              <a:buChar char="u"/>
            </a:pPr>
            <a:r>
              <a:rPr lang="en-US" sz="2200" b="1" i="1" dirty="0"/>
              <a:t>The primary node defines possible properties and possible child nodes of this node, besides of other requirements and restrictions</a:t>
            </a:r>
            <a:r>
              <a:rPr lang="en-US" sz="2200" b="1" i="1" dirty="0" smtClean="0"/>
              <a:t>.</a:t>
            </a:r>
            <a:endParaRPr lang="en-US" sz="2200" b="1" i="1" dirty="0"/>
          </a:p>
          <a:p>
            <a:pPr marL="342900" indent="-342900">
              <a:buFont typeface="Wingdings" charset="2"/>
              <a:buChar char="u"/>
            </a:pPr>
            <a:r>
              <a:rPr lang="en-US" sz="2200" b="1" i="1" dirty="0"/>
              <a:t>The definition includes the names and types of properties and child nodes. </a:t>
            </a:r>
          </a:p>
          <a:p>
            <a:pPr marL="342900" indent="-342900">
              <a:buFont typeface="Wingdings" charset="2"/>
              <a:buChar char="u"/>
            </a:pPr>
            <a:r>
              <a:rPr lang="en-US" sz="2200" b="1" i="1" dirty="0"/>
              <a:t>Each node contains a specific property called </a:t>
            </a:r>
            <a:r>
              <a:rPr lang="en-US" sz="2200" b="1" i="1" dirty="0" err="1"/>
              <a:t>jcr:primaryType</a:t>
            </a:r>
            <a:r>
              <a:rPr lang="en-US" sz="2200" b="1" i="1" dirty="0"/>
              <a:t> which contains the name of the primary type of the node</a:t>
            </a:r>
            <a:r>
              <a:rPr lang="en-US" sz="2200" b="1" i="1" dirty="0" smtClean="0"/>
              <a:t>.</a:t>
            </a:r>
            <a:endParaRPr lang="en-US" sz="2200" b="1" i="1" dirty="0"/>
          </a:p>
          <a:p>
            <a:pPr lvl="1"/>
            <a:endParaRPr lang="en-US" sz="2400" b="1" dirty="0"/>
          </a:p>
          <a:p>
            <a:endParaRPr lang="fr-FR" sz="2200" dirty="0" smtClean="0"/>
          </a:p>
          <a:p>
            <a:pPr>
              <a:lnSpc>
                <a:spcPct val="100000"/>
              </a:lnSpc>
            </a:pPr>
            <a:endParaRPr lang="fr-FR" sz="2200" dirty="0"/>
          </a:p>
        </p:txBody>
      </p:sp>
    </p:spTree>
    <p:extLst>
      <p:ext uri="{BB962C8B-B14F-4D97-AF65-F5344CB8AC3E}">
        <p14:creationId xmlns:p14="http://schemas.microsoft.com/office/powerpoint/2010/main" val="145556843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r>
              <a:rPr lang="de-DE" sz="3200" b="1" dirty="0" err="1" smtClean="0"/>
              <a:t>Node</a:t>
            </a:r>
            <a:r>
              <a:rPr lang="de-DE" sz="3200" b="1" dirty="0" smtClean="0"/>
              <a:t> </a:t>
            </a:r>
            <a:r>
              <a:rPr lang="de-DE" sz="3200" b="1" dirty="0" err="1" smtClean="0"/>
              <a:t>Types</a:t>
            </a:r>
            <a:r>
              <a:rPr lang="de-DE" sz="3200" b="1" dirty="0" smtClean="0"/>
              <a:t>: </a:t>
            </a:r>
            <a:r>
              <a:rPr lang="de-DE" sz="3200" b="1" dirty="0" err="1" smtClean="0"/>
              <a:t>Example</a:t>
            </a:r>
            <a:endParaRPr lang="de-DE" sz="3200" b="1" dirty="0" smtClean="0"/>
          </a:p>
          <a:p>
            <a:endParaRPr lang="de-DE" sz="3200" b="1" dirty="0"/>
          </a:p>
          <a:p>
            <a:r>
              <a:rPr lang="de-DE" sz="2400" b="1" smtClean="0"/>
              <a:t>exo:article</a:t>
            </a:r>
            <a:endParaRPr lang="en-US" sz="2400" b="1" dirty="0" smtClean="0"/>
          </a:p>
          <a:p>
            <a:pPr marL="342900" indent="-342900">
              <a:buFont typeface="Wingdings" charset="2"/>
              <a:buChar char="u"/>
            </a:pPr>
            <a:r>
              <a:rPr lang="en-US" sz="2200" b="1" dirty="0" smtClean="0"/>
              <a:t>Properties :</a:t>
            </a:r>
          </a:p>
          <a:p>
            <a:pPr marL="800100" lvl="1" indent="-342900">
              <a:buFont typeface="Wingdings" charset="2"/>
              <a:buChar char="u"/>
            </a:pPr>
            <a:r>
              <a:rPr lang="fr-FR" sz="2200" b="1" i="1" dirty="0" err="1"/>
              <a:t>t</a:t>
            </a:r>
            <a:r>
              <a:rPr lang="en-US" sz="2200" b="1" i="1" dirty="0" err="1" smtClean="0"/>
              <a:t>itle</a:t>
            </a:r>
            <a:endParaRPr lang="en-US" sz="2200" b="1" i="1" dirty="0" smtClean="0"/>
          </a:p>
          <a:p>
            <a:pPr marL="800100" lvl="1" indent="-342900">
              <a:buFont typeface="Wingdings" charset="2"/>
              <a:buChar char="u"/>
            </a:pPr>
            <a:r>
              <a:rPr lang="fr-FR" sz="2200" b="1" i="1" dirty="0"/>
              <a:t>s</a:t>
            </a:r>
            <a:r>
              <a:rPr lang="en-US" sz="2200" b="1" i="1" dirty="0" err="1" smtClean="0"/>
              <a:t>ummary</a:t>
            </a:r>
            <a:endParaRPr lang="en-US" sz="2200" b="1" i="1" dirty="0" smtClean="0"/>
          </a:p>
          <a:p>
            <a:pPr marL="800100" lvl="1" indent="-342900">
              <a:buFont typeface="Wingdings" charset="2"/>
              <a:buChar char="u"/>
            </a:pPr>
            <a:r>
              <a:rPr lang="fr-FR" sz="2200" b="1" i="1" dirty="0"/>
              <a:t>c</a:t>
            </a:r>
            <a:r>
              <a:rPr lang="en-US" sz="2200" b="1" i="1" dirty="0" err="1" smtClean="0"/>
              <a:t>ontent</a:t>
            </a:r>
            <a:endParaRPr lang="en-US" sz="2200" b="1" i="1" dirty="0" smtClean="0"/>
          </a:p>
          <a:p>
            <a:pPr marL="342900" indent="-342900">
              <a:buFont typeface="Wingdings" charset="2"/>
              <a:buChar char="u"/>
            </a:pPr>
            <a:r>
              <a:rPr lang="en-US" sz="2200" b="1" i="1" dirty="0" smtClean="0"/>
              <a:t>Many sub-nodes files</a:t>
            </a:r>
          </a:p>
          <a:p>
            <a:pPr marL="342900" indent="-342900">
              <a:buFont typeface="Wingdings" charset="2"/>
              <a:buChar char="u"/>
            </a:pPr>
            <a:endParaRPr lang="en-US" sz="2400" b="1" dirty="0" smtClean="0"/>
          </a:p>
          <a:p>
            <a:pPr marL="800100" lvl="1" indent="-342900">
              <a:buFont typeface="Wingdings" charset="2"/>
              <a:buChar char="u"/>
            </a:pPr>
            <a:endParaRPr lang="en-US" sz="2400" b="1" dirty="0"/>
          </a:p>
          <a:p>
            <a:endParaRPr lang="fr-FR" sz="2200" dirty="0" smtClean="0"/>
          </a:p>
          <a:p>
            <a:pPr>
              <a:lnSpc>
                <a:spcPct val="100000"/>
              </a:lnSpc>
            </a:pPr>
            <a:endParaRPr lang="fr-FR" sz="2200" dirty="0"/>
          </a:p>
        </p:txBody>
      </p:sp>
      <p:pic>
        <p:nvPicPr>
          <p:cNvPr id="4" name="Picture 6"/>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4915" y="2168188"/>
            <a:ext cx="7229347" cy="4086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a:tailEnd/>
              </a14:hiddenLine>
            </a:ext>
          </a:extLst>
        </p:spPr>
      </p:pic>
    </p:spTree>
    <p:extLst>
      <p:ext uri="{BB962C8B-B14F-4D97-AF65-F5344CB8AC3E}">
        <p14:creationId xmlns:p14="http://schemas.microsoft.com/office/powerpoint/2010/main" val="268563365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r>
              <a:rPr lang="de-DE" sz="3200" b="1" dirty="0" err="1" smtClean="0"/>
              <a:t>Node</a:t>
            </a:r>
            <a:r>
              <a:rPr lang="de-DE" sz="3200" b="1" dirty="0" smtClean="0"/>
              <a:t> </a:t>
            </a:r>
            <a:r>
              <a:rPr lang="de-DE" sz="3200" b="1" dirty="0" err="1" smtClean="0"/>
              <a:t>Types</a:t>
            </a:r>
            <a:r>
              <a:rPr lang="de-DE" sz="3200" b="1" dirty="0" smtClean="0"/>
              <a:t>: </a:t>
            </a:r>
            <a:r>
              <a:rPr lang="en-US" sz="3200" b="1" dirty="0" smtClean="0"/>
              <a:t>Inheritance</a:t>
            </a:r>
            <a:endParaRPr lang="de-DE" sz="3200" b="1" dirty="0"/>
          </a:p>
          <a:p>
            <a:endParaRPr lang="de-DE" sz="2200" b="1" dirty="0" smtClean="0"/>
          </a:p>
          <a:p>
            <a:pPr marL="342900" indent="-342900">
              <a:buFont typeface="Wingdings" charset="2"/>
              <a:buChar char="u"/>
            </a:pPr>
            <a:r>
              <a:rPr lang="en-US" sz="2200" b="1" i="1" dirty="0"/>
              <a:t>The root node type is </a:t>
            </a:r>
            <a:r>
              <a:rPr lang="en-US" sz="2200" b="1" i="1" dirty="0" err="1"/>
              <a:t>nt:base</a:t>
            </a:r>
            <a:r>
              <a:rPr lang="en-US" sz="2200" b="1" i="1" dirty="0"/>
              <a:t>. “</a:t>
            </a:r>
            <a:r>
              <a:rPr lang="en-US" sz="2200" b="1" i="1" dirty="0" err="1"/>
              <a:t>nt:base</a:t>
            </a:r>
            <a:r>
              <a:rPr lang="en-US" sz="2200" b="1" i="1" dirty="0"/>
              <a:t>” is the base type for all other types</a:t>
            </a:r>
            <a:r>
              <a:rPr lang="en-US" sz="2200" b="1" i="1" dirty="0" smtClean="0"/>
              <a:t>.</a:t>
            </a:r>
          </a:p>
          <a:p>
            <a:pPr marL="342900" indent="-342900">
              <a:buFont typeface="Wingdings" charset="2"/>
              <a:buChar char="u"/>
            </a:pPr>
            <a:r>
              <a:rPr lang="en-US" sz="2200" b="1" i="1" dirty="0" smtClean="0"/>
              <a:t>A </a:t>
            </a:r>
            <a:r>
              <a:rPr lang="en-US" sz="2200" b="1" i="1" dirty="0"/>
              <a:t>primary node </a:t>
            </a:r>
            <a:r>
              <a:rPr lang="en-US" sz="2200" b="1" i="1" dirty="0" smtClean="0"/>
              <a:t>type always </a:t>
            </a:r>
            <a:r>
              <a:rPr lang="en-US" sz="2200" b="1" i="1" dirty="0"/>
              <a:t>inherits from a </a:t>
            </a:r>
            <a:r>
              <a:rPr lang="en-US" sz="2200" b="1" i="1" dirty="0" err="1"/>
              <a:t>supertype</a:t>
            </a:r>
            <a:r>
              <a:rPr lang="en-US" sz="2200" b="1" i="1" dirty="0" smtClean="0"/>
              <a:t>.</a:t>
            </a:r>
            <a:endParaRPr lang="en-US" sz="2200" b="1" i="1" dirty="0"/>
          </a:p>
          <a:p>
            <a:pPr marL="342900" indent="-342900">
              <a:buFont typeface="Wingdings" charset="2"/>
              <a:buChar char="u"/>
            </a:pPr>
            <a:r>
              <a:rPr lang="en-US" sz="2200" b="1" i="1" dirty="0"/>
              <a:t>Inheritance </a:t>
            </a:r>
            <a:r>
              <a:rPr lang="en-US" sz="2200" b="1" i="1" dirty="0" smtClean="0"/>
              <a:t>includes </a:t>
            </a:r>
            <a:r>
              <a:rPr lang="en-US" sz="2200" b="1" i="1" dirty="0"/>
              <a:t>the property and child node definitions</a:t>
            </a:r>
            <a:r>
              <a:rPr lang="en-US" sz="2200" b="1" i="1" dirty="0" smtClean="0"/>
              <a:t>.</a:t>
            </a:r>
            <a:endParaRPr lang="en-US" sz="2200" b="1" i="1" dirty="0"/>
          </a:p>
          <a:p>
            <a:pPr marL="342900" indent="-342900">
              <a:buFont typeface="Wingdings" charset="2"/>
              <a:buChar char="u"/>
            </a:pPr>
            <a:r>
              <a:rPr lang="en-US" sz="2200" b="1" i="1" dirty="0"/>
              <a:t>A primary node type inherits also the </a:t>
            </a:r>
            <a:r>
              <a:rPr lang="en-US" sz="2200" b="1" i="1" dirty="0" err="1"/>
              <a:t>mixin</a:t>
            </a:r>
            <a:r>
              <a:rPr lang="en-US" sz="2200" b="1" i="1" dirty="0"/>
              <a:t> types that are assigned to the </a:t>
            </a:r>
            <a:r>
              <a:rPr lang="en-US" sz="2200" b="1" i="1" dirty="0" err="1"/>
              <a:t>supertype</a:t>
            </a:r>
            <a:r>
              <a:rPr lang="en-US" sz="2200" b="1" i="1" dirty="0" smtClean="0"/>
              <a:t>.</a:t>
            </a:r>
            <a:endParaRPr lang="en-US" sz="2200" b="1" i="1" dirty="0"/>
          </a:p>
          <a:p>
            <a:pPr marL="800100" lvl="1" indent="-342900">
              <a:buFont typeface="Wingdings" charset="2"/>
              <a:buChar char="u"/>
            </a:pPr>
            <a:endParaRPr lang="en-US" sz="2400" b="1" dirty="0"/>
          </a:p>
          <a:p>
            <a:endParaRPr lang="fr-FR" sz="2200" dirty="0" smtClean="0"/>
          </a:p>
          <a:p>
            <a:pPr>
              <a:lnSpc>
                <a:spcPct val="100000"/>
              </a:lnSpc>
            </a:pPr>
            <a:endParaRPr lang="fr-FR" sz="2200" dirty="0"/>
          </a:p>
        </p:txBody>
      </p:sp>
    </p:spTree>
    <p:extLst>
      <p:ext uri="{BB962C8B-B14F-4D97-AF65-F5344CB8AC3E}">
        <p14:creationId xmlns:p14="http://schemas.microsoft.com/office/powerpoint/2010/main" val="288847011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507960" y="1351080"/>
            <a:ext cx="10179000" cy="5088600"/>
          </a:xfrm>
          <a:prstGeom prst="rect">
            <a:avLst/>
          </a:prstGeom>
        </p:spPr>
        <p:txBody>
          <a:bodyPr lIns="0" tIns="0" rIns="41760" bIns="0"/>
          <a:lstStyle/>
          <a:p>
            <a:r>
              <a:rPr lang="de-DE" sz="3200" b="1" dirty="0" err="1" smtClean="0"/>
              <a:t>Node</a:t>
            </a:r>
            <a:r>
              <a:rPr lang="de-DE" sz="3200" b="1" dirty="0" smtClean="0"/>
              <a:t> </a:t>
            </a:r>
            <a:r>
              <a:rPr lang="de-DE" sz="3200" b="1" dirty="0" err="1" smtClean="0"/>
              <a:t>Types</a:t>
            </a:r>
            <a:r>
              <a:rPr lang="de-DE" sz="3200" b="1" dirty="0" smtClean="0"/>
              <a:t>: </a:t>
            </a:r>
            <a:r>
              <a:rPr lang="en-US" sz="3200" b="1" dirty="0" err="1"/>
              <a:t>Mixin</a:t>
            </a:r>
            <a:r>
              <a:rPr lang="en-US" sz="3200" b="1" dirty="0"/>
              <a:t> Type</a:t>
            </a:r>
            <a:endParaRPr lang="de-DE" sz="3200" b="1" dirty="0"/>
          </a:p>
          <a:p>
            <a:endParaRPr lang="de-DE" sz="2200" b="1" dirty="0" smtClean="0"/>
          </a:p>
          <a:p>
            <a:pPr marL="342900" indent="-342900">
              <a:buFont typeface="Wingdings" charset="2"/>
              <a:buChar char="u"/>
            </a:pPr>
            <a:r>
              <a:rPr lang="en-US" sz="2200" b="1" i="1" dirty="0"/>
              <a:t>A node can possess </a:t>
            </a:r>
            <a:r>
              <a:rPr lang="en-US" sz="2200" b="1" i="1" dirty="0" smtClean="0"/>
              <a:t>one or </a:t>
            </a:r>
            <a:r>
              <a:rPr lang="en-US" sz="2200" b="1" i="1" dirty="0"/>
              <a:t>many </a:t>
            </a:r>
            <a:r>
              <a:rPr lang="en-US" sz="2200" b="1" i="1" dirty="0" err="1"/>
              <a:t>mixin</a:t>
            </a:r>
            <a:r>
              <a:rPr lang="en-US" sz="2200" b="1" i="1" dirty="0"/>
              <a:t> types</a:t>
            </a:r>
            <a:r>
              <a:rPr lang="en-US" sz="2200" b="1" i="1" dirty="0" smtClean="0"/>
              <a:t>.</a:t>
            </a:r>
            <a:endParaRPr lang="en-US" sz="2200" b="1" i="1" dirty="0"/>
          </a:p>
          <a:p>
            <a:pPr marL="342900" indent="-342900">
              <a:buFont typeface="Wingdings" charset="2"/>
              <a:buChar char="u"/>
            </a:pPr>
            <a:r>
              <a:rPr lang="en-US" sz="2200" b="1" i="1" dirty="0"/>
              <a:t>A </a:t>
            </a:r>
            <a:r>
              <a:rPr lang="en-US" sz="2200" b="1" i="1" dirty="0" err="1"/>
              <a:t>mixin</a:t>
            </a:r>
            <a:r>
              <a:rPr lang="en-US" sz="2200" b="1" i="1" dirty="0"/>
              <a:t> type adds properties and child node possibilities and requirements to a node. </a:t>
            </a:r>
          </a:p>
          <a:p>
            <a:pPr marL="342900" indent="-342900">
              <a:buFont typeface="Wingdings" charset="2"/>
              <a:buChar char="u"/>
            </a:pPr>
            <a:r>
              <a:rPr lang="en-US" sz="2200" b="1" i="1" dirty="0"/>
              <a:t>It cannot serve, by itself, to define the structure of a node. The structure is always defined by a primary type</a:t>
            </a:r>
            <a:r>
              <a:rPr lang="en-US" sz="2200" b="1" i="1" dirty="0" smtClean="0"/>
              <a:t>.</a:t>
            </a:r>
            <a:endParaRPr lang="en-US" sz="2200" b="1" i="1" dirty="0"/>
          </a:p>
          <a:p>
            <a:pPr marL="342900" indent="-342900">
              <a:buFont typeface="Wingdings" charset="2"/>
              <a:buChar char="u"/>
            </a:pPr>
            <a:r>
              <a:rPr lang="en-US" sz="2200" b="1" i="1" dirty="0"/>
              <a:t>There is no required </a:t>
            </a:r>
            <a:r>
              <a:rPr lang="en-US" sz="2200" b="1" i="1" dirty="0" err="1"/>
              <a:t>supertype</a:t>
            </a:r>
            <a:r>
              <a:rPr lang="en-US" sz="2200" b="1" i="1" dirty="0"/>
              <a:t> for </a:t>
            </a:r>
            <a:r>
              <a:rPr lang="en-US" sz="2200" b="1" i="1" dirty="0" err="1"/>
              <a:t>mixin</a:t>
            </a:r>
            <a:r>
              <a:rPr lang="en-US" sz="2200" b="1" i="1" dirty="0"/>
              <a:t> types  </a:t>
            </a:r>
          </a:p>
          <a:p>
            <a:pPr marL="342900" indent="-342900">
              <a:buFont typeface="Wingdings" charset="2"/>
              <a:buChar char="u"/>
            </a:pPr>
            <a:r>
              <a:rPr lang="en-US" sz="2200" b="1" i="1" dirty="0"/>
              <a:t>A particular supported node type is either a primary type or a </a:t>
            </a:r>
            <a:r>
              <a:rPr lang="en-US" sz="2200" b="1" i="1" dirty="0" err="1"/>
              <a:t>mixin</a:t>
            </a:r>
            <a:r>
              <a:rPr lang="en-US" sz="2200" b="1" i="1" dirty="0"/>
              <a:t> type; it cannot be both</a:t>
            </a:r>
            <a:r>
              <a:rPr lang="en-US" sz="2200" b="1" i="1" dirty="0" smtClean="0"/>
              <a:t>.</a:t>
            </a:r>
            <a:endParaRPr lang="en-US" sz="2200" b="1" i="1" dirty="0"/>
          </a:p>
          <a:p>
            <a:pPr marL="342900" indent="-342900">
              <a:buFont typeface="Wingdings" charset="2"/>
              <a:buChar char="u"/>
            </a:pPr>
            <a:r>
              <a:rPr lang="en-US" sz="2200" b="1" i="1" dirty="0"/>
              <a:t>When you add a </a:t>
            </a:r>
            <a:r>
              <a:rPr lang="en-US" sz="2200" b="1" i="1" dirty="0" err="1"/>
              <a:t>mixin</a:t>
            </a:r>
            <a:r>
              <a:rPr lang="en-US" sz="2200" b="1" i="1" dirty="0"/>
              <a:t> </a:t>
            </a:r>
            <a:r>
              <a:rPr lang="en-US" sz="2200" b="1" i="1" dirty="0" err="1"/>
              <a:t>nodetype</a:t>
            </a:r>
            <a:r>
              <a:rPr lang="en-US" sz="2200" b="1" i="1" dirty="0"/>
              <a:t> to a node, the node acquires a new property called </a:t>
            </a:r>
            <a:r>
              <a:rPr lang="en-US" sz="2200" b="1" i="1" dirty="0" err="1"/>
              <a:t>jcr:mixinTypes</a:t>
            </a:r>
            <a:r>
              <a:rPr lang="en-US" sz="2200" b="1" i="1" dirty="0"/>
              <a:t>. This multi-value property contains the names of the </a:t>
            </a:r>
            <a:r>
              <a:rPr lang="en-US" sz="2200" b="1" i="1" dirty="0" err="1"/>
              <a:t>mixin</a:t>
            </a:r>
            <a:r>
              <a:rPr lang="en-US" sz="2200" b="1" i="1" dirty="0"/>
              <a:t> types.</a:t>
            </a:r>
          </a:p>
          <a:p>
            <a:pPr marL="342900" indent="-342900">
              <a:buFont typeface="Wingdings" charset="2"/>
              <a:buChar char="u"/>
            </a:pPr>
            <a:endParaRPr lang="en-US" sz="2200" b="1" i="1" dirty="0"/>
          </a:p>
          <a:p>
            <a:pPr marL="800100" lvl="1" indent="-342900">
              <a:buFont typeface="Wingdings" charset="2"/>
              <a:buChar char="u"/>
            </a:pPr>
            <a:endParaRPr lang="en-US" sz="2400" b="1" dirty="0"/>
          </a:p>
          <a:p>
            <a:endParaRPr lang="fr-FR" sz="2200" dirty="0" smtClean="0"/>
          </a:p>
          <a:p>
            <a:pPr>
              <a:lnSpc>
                <a:spcPct val="100000"/>
              </a:lnSpc>
            </a:pPr>
            <a:endParaRPr lang="fr-FR" sz="2200" dirty="0"/>
          </a:p>
        </p:txBody>
      </p:sp>
    </p:spTree>
    <p:extLst>
      <p:ext uri="{BB962C8B-B14F-4D97-AF65-F5344CB8AC3E}">
        <p14:creationId xmlns:p14="http://schemas.microsoft.com/office/powerpoint/2010/main" val="13921947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131950" y="1351080"/>
            <a:ext cx="10852928" cy="5088600"/>
          </a:xfrm>
          <a:prstGeom prst="rect">
            <a:avLst/>
          </a:prstGeom>
        </p:spPr>
        <p:txBody>
          <a:bodyPr lIns="0" tIns="0" rIns="41760" bIns="0"/>
          <a:lstStyle/>
          <a:p>
            <a:r>
              <a:rPr lang="de-DE" sz="3200" b="1" dirty="0" err="1" smtClean="0"/>
              <a:t>Node</a:t>
            </a:r>
            <a:r>
              <a:rPr lang="de-DE" sz="3200" b="1" dirty="0" smtClean="0"/>
              <a:t> </a:t>
            </a:r>
            <a:r>
              <a:rPr lang="de-DE" sz="3200" b="1" dirty="0" err="1" smtClean="0"/>
              <a:t>Types</a:t>
            </a:r>
            <a:r>
              <a:rPr lang="de-DE" sz="3200" b="1" dirty="0" smtClean="0"/>
              <a:t>: </a:t>
            </a:r>
            <a:r>
              <a:rPr lang="en-US" sz="3200" b="1" dirty="0" smtClean="0"/>
              <a:t>Example #1</a:t>
            </a:r>
            <a:endParaRPr lang="de-DE" sz="3200" b="1" dirty="0"/>
          </a:p>
          <a:p>
            <a:endParaRPr lang="de-DE" sz="2200" b="1" dirty="0" smtClean="0"/>
          </a:p>
          <a:p>
            <a:r>
              <a:rPr lang="en-US" sz="2200" b="1" i="1" dirty="0"/>
              <a:t> </a:t>
            </a:r>
            <a:r>
              <a:rPr lang="en-US" sz="1400" b="1" i="1" dirty="0">
                <a:latin typeface="Monaco"/>
                <a:cs typeface="Monaco"/>
              </a:rPr>
              <a:t>&lt;</a:t>
            </a:r>
            <a:r>
              <a:rPr lang="en-US" sz="1400" b="1" i="1" dirty="0" err="1">
                <a:latin typeface="Monaco"/>
                <a:cs typeface="Monaco"/>
              </a:rPr>
              <a:t>nodeType</a:t>
            </a:r>
            <a:r>
              <a:rPr lang="en-US" sz="1400" b="1" i="1" dirty="0">
                <a:latin typeface="Monaco"/>
                <a:cs typeface="Monaco"/>
              </a:rPr>
              <a:t> name="</a:t>
            </a:r>
            <a:r>
              <a:rPr lang="en-US" sz="1400" b="1" i="1" dirty="0" err="1">
                <a:latin typeface="Monaco"/>
                <a:cs typeface="Monaco"/>
              </a:rPr>
              <a:t>nt:base</a:t>
            </a:r>
            <a:r>
              <a:rPr lang="en-US" sz="1400" b="1" i="1" dirty="0">
                <a:latin typeface="Monaco"/>
                <a:cs typeface="Monaco"/>
              </a:rPr>
              <a:t>" </a:t>
            </a:r>
            <a:r>
              <a:rPr lang="en-US" sz="1400" b="1" i="1" dirty="0" err="1">
                <a:latin typeface="Monaco"/>
                <a:cs typeface="Monaco"/>
              </a:rPr>
              <a:t>isMixin</a:t>
            </a:r>
            <a:r>
              <a:rPr lang="en-US" sz="1400" b="1" i="1" dirty="0">
                <a:latin typeface="Monaco"/>
                <a:cs typeface="Monaco"/>
              </a:rPr>
              <a:t>="false" </a:t>
            </a:r>
            <a:r>
              <a:rPr lang="en-US" sz="1400" b="1" i="1" dirty="0" err="1">
                <a:latin typeface="Monaco"/>
                <a:cs typeface="Monaco"/>
              </a:rPr>
              <a:t>hasOrderableChildNodes</a:t>
            </a:r>
            <a:r>
              <a:rPr lang="en-US" sz="1400" b="1" i="1" dirty="0">
                <a:latin typeface="Monaco"/>
                <a:cs typeface="Monaco"/>
              </a:rPr>
              <a:t>="false" </a:t>
            </a:r>
            <a:r>
              <a:rPr lang="en-US" sz="1400" b="1" i="1" dirty="0" err="1">
                <a:latin typeface="Monaco"/>
                <a:cs typeface="Monaco"/>
              </a:rPr>
              <a:t>primaryItemName</a:t>
            </a:r>
            <a:r>
              <a:rPr lang="en-US" sz="1400" b="1" i="1" dirty="0">
                <a:latin typeface="Monaco"/>
                <a:cs typeface="Monaco"/>
              </a:rPr>
              <a:t>=""&gt;</a:t>
            </a:r>
          </a:p>
          <a:p>
            <a:r>
              <a:rPr lang="en-US" sz="1400" b="1" i="1" dirty="0">
                <a:latin typeface="Monaco"/>
                <a:cs typeface="Monaco"/>
              </a:rPr>
              <a:t>      &lt;</a:t>
            </a:r>
            <a:r>
              <a:rPr lang="en-US" sz="1400" b="1" i="1" dirty="0" err="1">
                <a:latin typeface="Monaco"/>
                <a:cs typeface="Monaco"/>
              </a:rPr>
              <a:t>propertyDefinitions</a:t>
            </a:r>
            <a:r>
              <a:rPr lang="en-US" sz="1400" b="1" i="1" dirty="0">
                <a:latin typeface="Monaco"/>
                <a:cs typeface="Monaco"/>
              </a:rPr>
              <a:t>&gt;</a:t>
            </a:r>
          </a:p>
          <a:p>
            <a:r>
              <a:rPr lang="en-US" sz="1400" b="1" i="1" dirty="0">
                <a:latin typeface="Monaco"/>
                <a:cs typeface="Monaco"/>
              </a:rPr>
              <a:t>         &lt;</a:t>
            </a:r>
            <a:r>
              <a:rPr lang="en-US" sz="1400" b="1" i="1" dirty="0" err="1">
                <a:latin typeface="Monaco"/>
                <a:cs typeface="Monaco"/>
              </a:rPr>
              <a:t>propertyDefinition</a:t>
            </a:r>
            <a:r>
              <a:rPr lang="en-US" sz="1400" b="1" i="1" dirty="0">
                <a:latin typeface="Monaco"/>
                <a:cs typeface="Monaco"/>
              </a:rPr>
              <a:t> name="</a:t>
            </a:r>
            <a:r>
              <a:rPr lang="en-US" sz="1400" b="1" i="1" dirty="0" err="1">
                <a:latin typeface="Monaco"/>
                <a:cs typeface="Monaco"/>
              </a:rPr>
              <a:t>jcr:primaryType</a:t>
            </a:r>
            <a:r>
              <a:rPr lang="en-US" sz="1400" b="1" i="1" dirty="0">
                <a:latin typeface="Monaco"/>
                <a:cs typeface="Monaco"/>
              </a:rPr>
              <a:t>" </a:t>
            </a:r>
            <a:r>
              <a:rPr lang="en-US" sz="1400" b="1" i="1" dirty="0" err="1">
                <a:latin typeface="Monaco"/>
                <a:cs typeface="Monaco"/>
              </a:rPr>
              <a:t>requiredType</a:t>
            </a:r>
            <a:r>
              <a:rPr lang="en-US" sz="1400" b="1" i="1" dirty="0">
                <a:latin typeface="Monaco"/>
                <a:cs typeface="Monaco"/>
              </a:rPr>
              <a:t>="Name" </a:t>
            </a:r>
            <a:r>
              <a:rPr lang="en-US" sz="1400" b="1" i="1" dirty="0" err="1">
                <a:latin typeface="Monaco"/>
                <a:cs typeface="Monaco"/>
              </a:rPr>
              <a:t>autoCreated</a:t>
            </a:r>
            <a:r>
              <a:rPr lang="en-US" sz="1400" b="1" i="1" dirty="0">
                <a:latin typeface="Monaco"/>
                <a:cs typeface="Monaco"/>
              </a:rPr>
              <a:t>="true" mandatory="true" </a:t>
            </a:r>
            <a:r>
              <a:rPr lang="en-US" sz="1400" b="1" i="1" dirty="0" err="1">
                <a:latin typeface="Monaco"/>
                <a:cs typeface="Monaco"/>
              </a:rPr>
              <a:t>onParentVersion</a:t>
            </a:r>
            <a:r>
              <a:rPr lang="en-US" sz="1400" b="1" i="1" dirty="0">
                <a:latin typeface="Monaco"/>
                <a:cs typeface="Monaco"/>
              </a:rPr>
              <a:t>="COMPUTE"</a:t>
            </a:r>
          </a:p>
          <a:p>
            <a:r>
              <a:rPr lang="en-US" sz="1400" b="1" i="1" dirty="0">
                <a:latin typeface="Monaco"/>
                <a:cs typeface="Monaco"/>
              </a:rPr>
              <a:t>            protected="true" multiple="false"&gt;</a:t>
            </a:r>
          </a:p>
          <a:p>
            <a:r>
              <a:rPr lang="en-US" sz="1400" b="1" i="1" dirty="0">
                <a:latin typeface="Monaco"/>
                <a:cs typeface="Monaco"/>
              </a:rPr>
              <a:t>            &lt;</a:t>
            </a:r>
            <a:r>
              <a:rPr lang="en-US" sz="1400" b="1" i="1" dirty="0" err="1">
                <a:latin typeface="Monaco"/>
                <a:cs typeface="Monaco"/>
              </a:rPr>
              <a:t>valueConstraints</a:t>
            </a:r>
            <a:r>
              <a:rPr lang="en-US" sz="1400" b="1" i="1" dirty="0">
                <a:latin typeface="Monaco"/>
                <a:cs typeface="Monaco"/>
              </a:rPr>
              <a:t> /&gt;</a:t>
            </a:r>
          </a:p>
          <a:p>
            <a:r>
              <a:rPr lang="en-US" sz="1400" b="1" i="1" dirty="0">
                <a:latin typeface="Monaco"/>
                <a:cs typeface="Monaco"/>
              </a:rPr>
              <a:t>         &lt;/</a:t>
            </a:r>
            <a:r>
              <a:rPr lang="en-US" sz="1400" b="1" i="1" dirty="0" err="1">
                <a:latin typeface="Monaco"/>
                <a:cs typeface="Monaco"/>
              </a:rPr>
              <a:t>propertyDefinition</a:t>
            </a:r>
            <a:r>
              <a:rPr lang="en-US" sz="1400" b="1" i="1" dirty="0">
                <a:latin typeface="Monaco"/>
                <a:cs typeface="Monaco"/>
              </a:rPr>
              <a:t>&gt;</a:t>
            </a:r>
          </a:p>
          <a:p>
            <a:r>
              <a:rPr lang="en-US" sz="1400" b="1" i="1" dirty="0">
                <a:latin typeface="Monaco"/>
                <a:cs typeface="Monaco"/>
              </a:rPr>
              <a:t>         &lt;</a:t>
            </a:r>
            <a:r>
              <a:rPr lang="en-US" sz="1400" b="1" i="1" dirty="0" err="1">
                <a:latin typeface="Monaco"/>
                <a:cs typeface="Monaco"/>
              </a:rPr>
              <a:t>propertyDefinition</a:t>
            </a:r>
            <a:r>
              <a:rPr lang="en-US" sz="1400" b="1" i="1" dirty="0">
                <a:latin typeface="Monaco"/>
                <a:cs typeface="Monaco"/>
              </a:rPr>
              <a:t> name="</a:t>
            </a:r>
            <a:r>
              <a:rPr lang="en-US" sz="1400" b="1" i="1" dirty="0" err="1">
                <a:latin typeface="Monaco"/>
                <a:cs typeface="Monaco"/>
              </a:rPr>
              <a:t>jcr:mixinTypes</a:t>
            </a:r>
            <a:r>
              <a:rPr lang="en-US" sz="1400" b="1" i="1" dirty="0">
                <a:latin typeface="Monaco"/>
                <a:cs typeface="Monaco"/>
              </a:rPr>
              <a:t>" </a:t>
            </a:r>
            <a:r>
              <a:rPr lang="en-US" sz="1400" b="1" i="1" dirty="0" err="1">
                <a:latin typeface="Monaco"/>
                <a:cs typeface="Monaco"/>
              </a:rPr>
              <a:t>requiredType</a:t>
            </a:r>
            <a:r>
              <a:rPr lang="en-US" sz="1400" b="1" i="1" dirty="0">
                <a:latin typeface="Monaco"/>
                <a:cs typeface="Monaco"/>
              </a:rPr>
              <a:t>="Name" </a:t>
            </a:r>
            <a:r>
              <a:rPr lang="en-US" sz="1400" b="1" i="1" dirty="0" err="1">
                <a:latin typeface="Monaco"/>
                <a:cs typeface="Monaco"/>
              </a:rPr>
              <a:t>autoCreated</a:t>
            </a:r>
            <a:r>
              <a:rPr lang="en-US" sz="1400" b="1" i="1" dirty="0">
                <a:latin typeface="Monaco"/>
                <a:cs typeface="Monaco"/>
              </a:rPr>
              <a:t>="false" mandatory="false" </a:t>
            </a:r>
            <a:r>
              <a:rPr lang="en-US" sz="1400" b="1" i="1" dirty="0" err="1">
                <a:latin typeface="Monaco"/>
                <a:cs typeface="Monaco"/>
              </a:rPr>
              <a:t>onParentVersion</a:t>
            </a:r>
            <a:r>
              <a:rPr lang="en-US" sz="1400" b="1" i="1" dirty="0">
                <a:latin typeface="Monaco"/>
                <a:cs typeface="Monaco"/>
              </a:rPr>
              <a:t>="COMPUTE"</a:t>
            </a:r>
          </a:p>
          <a:p>
            <a:r>
              <a:rPr lang="en-US" sz="1400" b="1" i="1" dirty="0">
                <a:latin typeface="Monaco"/>
                <a:cs typeface="Monaco"/>
              </a:rPr>
              <a:t>            protected="true" multiple="true"&gt;</a:t>
            </a:r>
          </a:p>
          <a:p>
            <a:r>
              <a:rPr lang="en-US" sz="1400" b="1" i="1" dirty="0">
                <a:latin typeface="Monaco"/>
                <a:cs typeface="Monaco"/>
              </a:rPr>
              <a:t>            &lt;</a:t>
            </a:r>
            <a:r>
              <a:rPr lang="en-US" sz="1400" b="1" i="1" dirty="0" err="1">
                <a:latin typeface="Monaco"/>
                <a:cs typeface="Monaco"/>
              </a:rPr>
              <a:t>valueConstraints</a:t>
            </a:r>
            <a:r>
              <a:rPr lang="en-US" sz="1400" b="1" i="1" dirty="0">
                <a:latin typeface="Monaco"/>
                <a:cs typeface="Monaco"/>
              </a:rPr>
              <a:t> /&gt;</a:t>
            </a:r>
          </a:p>
          <a:p>
            <a:r>
              <a:rPr lang="en-US" sz="1400" b="1" i="1" dirty="0">
                <a:latin typeface="Monaco"/>
                <a:cs typeface="Monaco"/>
              </a:rPr>
              <a:t>         &lt;/</a:t>
            </a:r>
            <a:r>
              <a:rPr lang="en-US" sz="1400" b="1" i="1" dirty="0" err="1">
                <a:latin typeface="Monaco"/>
                <a:cs typeface="Monaco"/>
              </a:rPr>
              <a:t>propertyDefinition</a:t>
            </a:r>
            <a:r>
              <a:rPr lang="en-US" sz="1400" b="1" i="1" dirty="0">
                <a:latin typeface="Monaco"/>
                <a:cs typeface="Monaco"/>
              </a:rPr>
              <a:t>&gt;</a:t>
            </a:r>
          </a:p>
          <a:p>
            <a:r>
              <a:rPr lang="en-US" sz="1400" b="1" i="1" dirty="0">
                <a:latin typeface="Monaco"/>
                <a:cs typeface="Monaco"/>
              </a:rPr>
              <a:t>      &lt;/</a:t>
            </a:r>
            <a:r>
              <a:rPr lang="en-US" sz="1400" b="1" i="1" dirty="0" err="1">
                <a:latin typeface="Monaco"/>
                <a:cs typeface="Monaco"/>
              </a:rPr>
              <a:t>propertyDefinitions</a:t>
            </a:r>
            <a:r>
              <a:rPr lang="en-US" sz="1400" b="1" i="1" dirty="0">
                <a:latin typeface="Monaco"/>
                <a:cs typeface="Monaco"/>
              </a:rPr>
              <a:t>&gt;</a:t>
            </a:r>
          </a:p>
          <a:p>
            <a:r>
              <a:rPr lang="en-US" sz="1400" b="1" i="1" dirty="0">
                <a:latin typeface="Monaco"/>
                <a:cs typeface="Monaco"/>
              </a:rPr>
              <a:t>   &lt;/</a:t>
            </a:r>
            <a:r>
              <a:rPr lang="en-US" sz="1400" b="1" i="1" dirty="0" err="1">
                <a:latin typeface="Monaco"/>
                <a:cs typeface="Monaco"/>
              </a:rPr>
              <a:t>nodeType</a:t>
            </a:r>
            <a:r>
              <a:rPr lang="en-US" sz="1400" b="1" i="1" dirty="0">
                <a:latin typeface="Monaco"/>
                <a:cs typeface="Monaco"/>
              </a:rPr>
              <a:t>&gt;</a:t>
            </a:r>
          </a:p>
          <a:p>
            <a:endParaRPr lang="en-US" sz="1000" b="1" i="1" dirty="0">
              <a:latin typeface="Monaco"/>
              <a:cs typeface="Monaco"/>
            </a:endParaRPr>
          </a:p>
          <a:p>
            <a:pPr lvl="1"/>
            <a:endParaRPr lang="en-US" sz="2400" b="1" dirty="0"/>
          </a:p>
          <a:p>
            <a:endParaRPr lang="fr-FR" sz="2200" dirty="0" smtClean="0"/>
          </a:p>
          <a:p>
            <a:pPr>
              <a:lnSpc>
                <a:spcPct val="100000"/>
              </a:lnSpc>
            </a:pPr>
            <a:endParaRPr lang="fr-FR" sz="2200" dirty="0"/>
          </a:p>
        </p:txBody>
      </p:sp>
    </p:spTree>
    <p:extLst>
      <p:ext uri="{BB962C8B-B14F-4D97-AF65-F5344CB8AC3E}">
        <p14:creationId xmlns:p14="http://schemas.microsoft.com/office/powerpoint/2010/main" val="304834275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extShape 1"/>
          <p:cNvSpPr txBox="1"/>
          <p:nvPr/>
        </p:nvSpPr>
        <p:spPr>
          <a:xfrm>
            <a:off x="490320" y="255960"/>
            <a:ext cx="10179000" cy="453600"/>
          </a:xfrm>
          <a:prstGeom prst="rect">
            <a:avLst/>
          </a:prstGeom>
        </p:spPr>
        <p:txBody>
          <a:bodyPr lIns="0" tIns="0" rIns="41760" bIns="0" anchor="b"/>
          <a:lstStyle/>
          <a:p>
            <a:pPr>
              <a:lnSpc>
                <a:spcPct val="100000"/>
              </a:lnSpc>
            </a:pPr>
            <a:r>
              <a:rPr lang="pl-PL" sz="3500" dirty="0" smtClean="0">
                <a:solidFill>
                  <a:srgbClr val="FFA300"/>
                </a:solidFill>
                <a:ea typeface="MS Gothic"/>
              </a:rPr>
              <a:t>JSR 170 </a:t>
            </a:r>
            <a:r>
              <a:rPr lang="pl-PL" sz="3500" dirty="0" err="1" smtClean="0">
                <a:solidFill>
                  <a:srgbClr val="FFA300"/>
                </a:solidFill>
                <a:ea typeface="MS Gothic"/>
              </a:rPr>
              <a:t>Overview</a:t>
            </a:r>
            <a:endParaRPr dirty="0"/>
          </a:p>
        </p:txBody>
      </p:sp>
      <p:sp>
        <p:nvSpPr>
          <p:cNvPr id="245" name="TextShape 2"/>
          <p:cNvSpPr txBox="1"/>
          <p:nvPr/>
        </p:nvSpPr>
        <p:spPr>
          <a:xfrm>
            <a:off x="131950" y="1351080"/>
            <a:ext cx="10852928" cy="5088600"/>
          </a:xfrm>
          <a:prstGeom prst="rect">
            <a:avLst/>
          </a:prstGeom>
        </p:spPr>
        <p:txBody>
          <a:bodyPr lIns="0" tIns="0" rIns="41760" bIns="0"/>
          <a:lstStyle/>
          <a:p>
            <a:r>
              <a:rPr lang="de-DE" sz="3200" b="1" dirty="0" err="1" smtClean="0"/>
              <a:t>Node</a:t>
            </a:r>
            <a:r>
              <a:rPr lang="de-DE" sz="3200" b="1" dirty="0" smtClean="0"/>
              <a:t> </a:t>
            </a:r>
            <a:r>
              <a:rPr lang="de-DE" sz="3200" b="1" dirty="0" err="1" smtClean="0"/>
              <a:t>Types</a:t>
            </a:r>
            <a:r>
              <a:rPr lang="de-DE" sz="3200" b="1" dirty="0" smtClean="0"/>
              <a:t>: </a:t>
            </a:r>
            <a:r>
              <a:rPr lang="en-US" sz="3200" b="1" dirty="0" smtClean="0"/>
              <a:t>Example #2</a:t>
            </a:r>
            <a:endParaRPr lang="de-DE" sz="3200" b="1" dirty="0"/>
          </a:p>
          <a:p>
            <a:endParaRPr lang="de-DE" sz="2200" b="1" dirty="0" smtClean="0"/>
          </a:p>
          <a:p>
            <a:r>
              <a:rPr lang="en-US" sz="2200" b="1" i="1" dirty="0"/>
              <a:t> </a:t>
            </a:r>
            <a:r>
              <a:rPr lang="en-US" sz="1100" b="1" i="1" dirty="0">
                <a:latin typeface="Monaco"/>
                <a:cs typeface="Monaco"/>
              </a:rPr>
              <a:t> &lt;</a:t>
            </a:r>
            <a:r>
              <a:rPr lang="en-US" sz="1100" b="1" i="1" dirty="0" err="1">
                <a:latin typeface="Monaco"/>
                <a:cs typeface="Monaco"/>
              </a:rPr>
              <a:t>nodeType</a:t>
            </a:r>
            <a:r>
              <a:rPr lang="en-US" sz="1100" b="1" i="1" dirty="0">
                <a:latin typeface="Monaco"/>
                <a:cs typeface="Monaco"/>
              </a:rPr>
              <a:t> name="</a:t>
            </a:r>
            <a:r>
              <a:rPr lang="en-US" sz="1100" b="1" i="1" dirty="0" err="1">
                <a:latin typeface="Monaco"/>
                <a:cs typeface="Monaco"/>
              </a:rPr>
              <a:t>nt:unstructured</a:t>
            </a:r>
            <a:r>
              <a:rPr lang="en-US" sz="1100" b="1" i="1" dirty="0">
                <a:latin typeface="Monaco"/>
                <a:cs typeface="Monaco"/>
              </a:rPr>
              <a:t>" </a:t>
            </a:r>
            <a:r>
              <a:rPr lang="en-US" sz="1100" b="1" i="1" dirty="0" err="1">
                <a:latin typeface="Monaco"/>
                <a:cs typeface="Monaco"/>
              </a:rPr>
              <a:t>isMixin</a:t>
            </a:r>
            <a:r>
              <a:rPr lang="en-US" sz="1100" b="1" i="1" dirty="0">
                <a:latin typeface="Monaco"/>
                <a:cs typeface="Monaco"/>
              </a:rPr>
              <a:t>="false" </a:t>
            </a:r>
            <a:r>
              <a:rPr lang="en-US" sz="1100" b="1" i="1" dirty="0" err="1">
                <a:latin typeface="Monaco"/>
                <a:cs typeface="Monaco"/>
              </a:rPr>
              <a:t>hasOrderableChildNodes</a:t>
            </a:r>
            <a:r>
              <a:rPr lang="en-US" sz="1100" b="1" i="1" dirty="0">
                <a:latin typeface="Monaco"/>
                <a:cs typeface="Monaco"/>
              </a:rPr>
              <a:t>="true" </a:t>
            </a:r>
            <a:r>
              <a:rPr lang="en-US" sz="1100" b="1" i="1" dirty="0" err="1">
                <a:latin typeface="Monaco"/>
                <a:cs typeface="Monaco"/>
              </a:rPr>
              <a:t>primaryItemName</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supertypes</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supertype</a:t>
            </a:r>
            <a:r>
              <a:rPr lang="en-US" sz="1100" b="1" i="1" dirty="0">
                <a:latin typeface="Monaco"/>
                <a:cs typeface="Monaco"/>
              </a:rPr>
              <a:t>&gt;</a:t>
            </a:r>
            <a:r>
              <a:rPr lang="en-US" sz="1100" b="1" i="1" dirty="0" err="1">
                <a:latin typeface="Monaco"/>
                <a:cs typeface="Monaco"/>
              </a:rPr>
              <a:t>nt:base</a:t>
            </a:r>
            <a:r>
              <a:rPr lang="en-US" sz="1100" b="1" i="1" dirty="0">
                <a:latin typeface="Monaco"/>
                <a:cs typeface="Monaco"/>
              </a:rPr>
              <a:t>&lt;/</a:t>
            </a:r>
            <a:r>
              <a:rPr lang="en-US" sz="1100" b="1" i="1" dirty="0" err="1">
                <a:latin typeface="Monaco"/>
                <a:cs typeface="Monaco"/>
              </a:rPr>
              <a:t>supertype</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supertypes</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propertyDefinitions</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propertyDefinition</a:t>
            </a:r>
            <a:r>
              <a:rPr lang="en-US" sz="1100" b="1" i="1" dirty="0">
                <a:latin typeface="Monaco"/>
                <a:cs typeface="Monaco"/>
              </a:rPr>
              <a:t> name="*" </a:t>
            </a:r>
            <a:r>
              <a:rPr lang="en-US" sz="1100" b="1" i="1" dirty="0" err="1">
                <a:latin typeface="Monaco"/>
                <a:cs typeface="Monaco"/>
              </a:rPr>
              <a:t>requiredType</a:t>
            </a:r>
            <a:r>
              <a:rPr lang="en-US" sz="1100" b="1" i="1" dirty="0">
                <a:latin typeface="Monaco"/>
                <a:cs typeface="Monaco"/>
              </a:rPr>
              <a:t>="undefined" </a:t>
            </a:r>
            <a:r>
              <a:rPr lang="en-US" sz="1100" b="1" i="1" dirty="0" err="1">
                <a:latin typeface="Monaco"/>
                <a:cs typeface="Monaco"/>
              </a:rPr>
              <a:t>autoCreated</a:t>
            </a:r>
            <a:r>
              <a:rPr lang="en-US" sz="1100" b="1" i="1" dirty="0">
                <a:latin typeface="Monaco"/>
                <a:cs typeface="Monaco"/>
              </a:rPr>
              <a:t>="false" mandatory="false" </a:t>
            </a:r>
            <a:r>
              <a:rPr lang="en-US" sz="1100" b="1" i="1" dirty="0" err="1">
                <a:latin typeface="Monaco"/>
                <a:cs typeface="Monaco"/>
              </a:rPr>
              <a:t>onParentVersion</a:t>
            </a:r>
            <a:r>
              <a:rPr lang="en-US" sz="1100" b="1" i="1" dirty="0">
                <a:latin typeface="Monaco"/>
                <a:cs typeface="Monaco"/>
              </a:rPr>
              <a:t>="COPY" protected="false"</a:t>
            </a:r>
          </a:p>
          <a:p>
            <a:r>
              <a:rPr lang="en-US" sz="1100" b="1" i="1" dirty="0">
                <a:latin typeface="Monaco"/>
                <a:cs typeface="Monaco"/>
              </a:rPr>
              <a:t>            multiple="true"&gt;</a:t>
            </a:r>
          </a:p>
          <a:p>
            <a:r>
              <a:rPr lang="en-US" sz="1100" b="1" i="1" dirty="0">
                <a:latin typeface="Monaco"/>
                <a:cs typeface="Monaco"/>
              </a:rPr>
              <a:t>            &lt;</a:t>
            </a:r>
            <a:r>
              <a:rPr lang="en-US" sz="1100" b="1" i="1" dirty="0" err="1">
                <a:latin typeface="Monaco"/>
                <a:cs typeface="Monaco"/>
              </a:rPr>
              <a:t>valueConstraints</a:t>
            </a:r>
            <a:r>
              <a:rPr lang="en-US" sz="1100" b="1" i="1" dirty="0">
                <a:latin typeface="Monaco"/>
                <a:cs typeface="Monaco"/>
              </a:rPr>
              <a:t> /&gt;</a:t>
            </a:r>
          </a:p>
          <a:p>
            <a:r>
              <a:rPr lang="en-US" sz="1100" b="1" i="1" dirty="0">
                <a:latin typeface="Monaco"/>
                <a:cs typeface="Monaco"/>
              </a:rPr>
              <a:t>         &lt;/</a:t>
            </a:r>
            <a:r>
              <a:rPr lang="en-US" sz="1100" b="1" i="1" dirty="0" err="1">
                <a:latin typeface="Monaco"/>
                <a:cs typeface="Monaco"/>
              </a:rPr>
              <a:t>propertyDefinition</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propertyDefinition</a:t>
            </a:r>
            <a:r>
              <a:rPr lang="en-US" sz="1100" b="1" i="1" dirty="0">
                <a:latin typeface="Monaco"/>
                <a:cs typeface="Monaco"/>
              </a:rPr>
              <a:t> name="*" </a:t>
            </a:r>
            <a:r>
              <a:rPr lang="en-US" sz="1100" b="1" i="1" dirty="0" err="1">
                <a:latin typeface="Monaco"/>
                <a:cs typeface="Monaco"/>
              </a:rPr>
              <a:t>requiredType</a:t>
            </a:r>
            <a:r>
              <a:rPr lang="en-US" sz="1100" b="1" i="1" dirty="0">
                <a:latin typeface="Monaco"/>
                <a:cs typeface="Monaco"/>
              </a:rPr>
              <a:t>="undefined" </a:t>
            </a:r>
            <a:r>
              <a:rPr lang="en-US" sz="1100" b="1" i="1" dirty="0" err="1">
                <a:latin typeface="Monaco"/>
                <a:cs typeface="Monaco"/>
              </a:rPr>
              <a:t>autoCreated</a:t>
            </a:r>
            <a:r>
              <a:rPr lang="en-US" sz="1100" b="1" i="1" dirty="0">
                <a:latin typeface="Monaco"/>
                <a:cs typeface="Monaco"/>
              </a:rPr>
              <a:t>="false" mandatory="false" </a:t>
            </a:r>
            <a:r>
              <a:rPr lang="en-US" sz="1100" b="1" i="1" dirty="0" err="1">
                <a:latin typeface="Monaco"/>
                <a:cs typeface="Monaco"/>
              </a:rPr>
              <a:t>onParentVersion</a:t>
            </a:r>
            <a:r>
              <a:rPr lang="en-US" sz="1100" b="1" i="1" dirty="0">
                <a:latin typeface="Monaco"/>
                <a:cs typeface="Monaco"/>
              </a:rPr>
              <a:t>="COPY" protected="false"</a:t>
            </a:r>
          </a:p>
          <a:p>
            <a:r>
              <a:rPr lang="en-US" sz="1100" b="1" i="1" dirty="0">
                <a:latin typeface="Monaco"/>
                <a:cs typeface="Monaco"/>
              </a:rPr>
              <a:t>            multiple="false"&gt;</a:t>
            </a:r>
          </a:p>
          <a:p>
            <a:r>
              <a:rPr lang="en-US" sz="1100" b="1" i="1" dirty="0">
                <a:latin typeface="Monaco"/>
                <a:cs typeface="Monaco"/>
              </a:rPr>
              <a:t>            &lt;</a:t>
            </a:r>
            <a:r>
              <a:rPr lang="en-US" sz="1100" b="1" i="1" dirty="0" err="1">
                <a:latin typeface="Monaco"/>
                <a:cs typeface="Monaco"/>
              </a:rPr>
              <a:t>valueConstraints</a:t>
            </a:r>
            <a:r>
              <a:rPr lang="en-US" sz="1100" b="1" i="1" dirty="0">
                <a:latin typeface="Monaco"/>
                <a:cs typeface="Monaco"/>
              </a:rPr>
              <a:t> /&gt;</a:t>
            </a:r>
          </a:p>
          <a:p>
            <a:r>
              <a:rPr lang="en-US" sz="1100" b="1" i="1" dirty="0">
                <a:latin typeface="Monaco"/>
                <a:cs typeface="Monaco"/>
              </a:rPr>
              <a:t>         &lt;/</a:t>
            </a:r>
            <a:r>
              <a:rPr lang="en-US" sz="1100" b="1" i="1" dirty="0" err="1">
                <a:latin typeface="Monaco"/>
                <a:cs typeface="Monaco"/>
              </a:rPr>
              <a:t>propertyDefinition</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propertyDefinitions</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childNodeDefinitions</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childNodeDefinition</a:t>
            </a:r>
            <a:r>
              <a:rPr lang="en-US" sz="1100" b="1" i="1" dirty="0">
                <a:latin typeface="Monaco"/>
                <a:cs typeface="Monaco"/>
              </a:rPr>
              <a:t> name="*" </a:t>
            </a:r>
            <a:r>
              <a:rPr lang="en-US" sz="1100" b="1" i="1" dirty="0" err="1">
                <a:latin typeface="Monaco"/>
                <a:cs typeface="Monaco"/>
              </a:rPr>
              <a:t>defaultPrimaryType</a:t>
            </a:r>
            <a:r>
              <a:rPr lang="en-US" sz="1100" b="1" i="1" dirty="0">
                <a:latin typeface="Monaco"/>
                <a:cs typeface="Monaco"/>
              </a:rPr>
              <a:t>="</a:t>
            </a:r>
            <a:r>
              <a:rPr lang="en-US" sz="1100" b="1" i="1" dirty="0" err="1">
                <a:latin typeface="Monaco"/>
                <a:cs typeface="Monaco"/>
              </a:rPr>
              <a:t>nt:unstructured</a:t>
            </a:r>
            <a:r>
              <a:rPr lang="en-US" sz="1100" b="1" i="1" dirty="0">
                <a:latin typeface="Monaco"/>
                <a:cs typeface="Monaco"/>
              </a:rPr>
              <a:t>" </a:t>
            </a:r>
            <a:r>
              <a:rPr lang="en-US" sz="1100" b="1" i="1" dirty="0" err="1">
                <a:latin typeface="Monaco"/>
                <a:cs typeface="Monaco"/>
              </a:rPr>
              <a:t>autoCreated</a:t>
            </a:r>
            <a:r>
              <a:rPr lang="en-US" sz="1100" b="1" i="1" dirty="0">
                <a:latin typeface="Monaco"/>
                <a:cs typeface="Monaco"/>
              </a:rPr>
              <a:t>="false" mandatory="false" </a:t>
            </a:r>
            <a:r>
              <a:rPr lang="en-US" sz="1100" b="1" i="1" dirty="0" err="1">
                <a:latin typeface="Monaco"/>
                <a:cs typeface="Monaco"/>
              </a:rPr>
              <a:t>onParentVersion</a:t>
            </a:r>
            <a:r>
              <a:rPr lang="en-US" sz="1100" b="1" i="1" dirty="0">
                <a:latin typeface="Monaco"/>
                <a:cs typeface="Monaco"/>
              </a:rPr>
              <a:t>="VERSION"</a:t>
            </a:r>
          </a:p>
          <a:p>
            <a:r>
              <a:rPr lang="en-US" sz="1100" b="1" i="1" dirty="0">
                <a:latin typeface="Monaco"/>
                <a:cs typeface="Monaco"/>
              </a:rPr>
              <a:t>            protected="false" </a:t>
            </a:r>
            <a:r>
              <a:rPr lang="en-US" sz="1100" b="1" i="1" dirty="0" err="1">
                <a:latin typeface="Monaco"/>
                <a:cs typeface="Monaco"/>
              </a:rPr>
              <a:t>sameNameSiblings</a:t>
            </a:r>
            <a:r>
              <a:rPr lang="en-US" sz="1100" b="1" i="1" dirty="0">
                <a:latin typeface="Monaco"/>
                <a:cs typeface="Monaco"/>
              </a:rPr>
              <a:t>="true"&gt;</a:t>
            </a:r>
          </a:p>
          <a:p>
            <a:r>
              <a:rPr lang="en-US" sz="1100" b="1" i="1" dirty="0">
                <a:latin typeface="Monaco"/>
                <a:cs typeface="Monaco"/>
              </a:rPr>
              <a:t>            &lt;</a:t>
            </a:r>
            <a:r>
              <a:rPr lang="en-US" sz="1100" b="1" i="1" dirty="0" err="1">
                <a:latin typeface="Monaco"/>
                <a:cs typeface="Monaco"/>
              </a:rPr>
              <a:t>requiredPrimaryTypes</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requiredPrimaryType</a:t>
            </a:r>
            <a:r>
              <a:rPr lang="en-US" sz="1100" b="1" i="1" dirty="0">
                <a:latin typeface="Monaco"/>
                <a:cs typeface="Monaco"/>
              </a:rPr>
              <a:t>&gt;</a:t>
            </a:r>
            <a:r>
              <a:rPr lang="en-US" sz="1100" b="1" i="1" dirty="0" err="1">
                <a:latin typeface="Monaco"/>
                <a:cs typeface="Monaco"/>
              </a:rPr>
              <a:t>nt:base</a:t>
            </a:r>
            <a:r>
              <a:rPr lang="en-US" sz="1100" b="1" i="1" dirty="0">
                <a:latin typeface="Monaco"/>
                <a:cs typeface="Monaco"/>
              </a:rPr>
              <a:t>&lt;/</a:t>
            </a:r>
            <a:r>
              <a:rPr lang="en-US" sz="1100" b="1" i="1" dirty="0" err="1">
                <a:latin typeface="Monaco"/>
                <a:cs typeface="Monaco"/>
              </a:rPr>
              <a:t>requiredPrimaryType</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requiredPrimaryTypes</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childNodeDefinition</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childNodeDefinitions</a:t>
            </a:r>
            <a:r>
              <a:rPr lang="en-US" sz="1100" b="1" i="1" dirty="0">
                <a:latin typeface="Monaco"/>
                <a:cs typeface="Monaco"/>
              </a:rPr>
              <a:t>&gt;</a:t>
            </a:r>
          </a:p>
          <a:p>
            <a:r>
              <a:rPr lang="en-US" sz="1100" b="1" i="1" dirty="0">
                <a:latin typeface="Monaco"/>
                <a:cs typeface="Monaco"/>
              </a:rPr>
              <a:t>   &lt;/</a:t>
            </a:r>
            <a:r>
              <a:rPr lang="en-US" sz="1100" b="1" i="1" dirty="0" err="1">
                <a:latin typeface="Monaco"/>
                <a:cs typeface="Monaco"/>
              </a:rPr>
              <a:t>nodeType</a:t>
            </a:r>
            <a:r>
              <a:rPr lang="en-US" sz="1100" b="1" i="1" dirty="0">
                <a:latin typeface="Monaco"/>
                <a:cs typeface="Monaco"/>
              </a:rPr>
              <a:t>&gt;</a:t>
            </a:r>
          </a:p>
          <a:p>
            <a:endParaRPr lang="en-US" sz="1000" b="1" i="1" dirty="0">
              <a:latin typeface="Monaco"/>
              <a:cs typeface="Monaco"/>
            </a:endParaRPr>
          </a:p>
          <a:p>
            <a:pPr lvl="1"/>
            <a:endParaRPr lang="en-US" sz="2400" b="1" dirty="0"/>
          </a:p>
          <a:p>
            <a:endParaRPr lang="fr-FR" sz="2200" dirty="0" smtClean="0"/>
          </a:p>
          <a:p>
            <a:pPr>
              <a:lnSpc>
                <a:spcPct val="100000"/>
              </a:lnSpc>
            </a:pPr>
            <a:endParaRPr lang="fr-FR" sz="2200" dirty="0"/>
          </a:p>
        </p:txBody>
      </p:sp>
    </p:spTree>
    <p:extLst>
      <p:ext uri="{BB962C8B-B14F-4D97-AF65-F5344CB8AC3E}">
        <p14:creationId xmlns:p14="http://schemas.microsoft.com/office/powerpoint/2010/main" val="138707793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CustomShape 1"/>
          <p:cNvSpPr/>
          <p:nvPr/>
        </p:nvSpPr>
        <p:spPr>
          <a:xfrm>
            <a:off x="8001000" y="6886440"/>
            <a:ext cx="2598480" cy="520200"/>
          </a:xfrm>
          <a:prstGeom prst="rect">
            <a:avLst/>
          </a:prstGeom>
        </p:spPr>
        <p:txBody>
          <a:bodyPr lIns="0" tIns="0" rIns="0" bIns="0"/>
          <a:lstStyle/>
          <a:p>
            <a:pPr algn="r">
              <a:lnSpc>
                <a:spcPct val="98000"/>
              </a:lnSpc>
            </a:pPr>
            <a:fld id="{FE0C515D-130F-4DCC-9960-3175B31CB769}" type="slidenum">
              <a:rPr lang="fr-FR" sz="1400">
                <a:solidFill>
                  <a:srgbClr val="000000"/>
                </a:solidFill>
                <a:latin typeface="Times New Roman"/>
                <a:ea typeface="Arial Unicode MS"/>
              </a:rPr>
              <a:t>36</a:t>
            </a:fld>
            <a:endParaRPr/>
          </a:p>
        </p:txBody>
      </p:sp>
      <p:sp>
        <p:nvSpPr>
          <p:cNvPr id="247" name="CustomShape 2"/>
          <p:cNvSpPr/>
          <p:nvPr/>
        </p:nvSpPr>
        <p:spPr>
          <a:xfrm>
            <a:off x="550800" y="4692600"/>
            <a:ext cx="10043640" cy="1491840"/>
          </a:xfrm>
          <a:prstGeom prst="rect">
            <a:avLst/>
          </a:prstGeom>
        </p:spPr>
        <p:txBody>
          <a:bodyPr lIns="0" tIns="0" rIns="0" bIns="0" anchor="ctr"/>
          <a:lstStyle/>
          <a:p>
            <a:pPr algn="ctr">
              <a:lnSpc>
                <a:spcPct val="96000"/>
              </a:lnSpc>
            </a:pPr>
            <a:r>
              <a:rPr lang="en-US" sz="4800" dirty="0">
                <a:solidFill>
                  <a:srgbClr val="FFFFFF"/>
                </a:solidFill>
                <a:ea typeface="MS Gothic"/>
              </a:rPr>
              <a:t>Overall architecture</a:t>
            </a:r>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TextShape 1"/>
          <p:cNvSpPr txBox="1"/>
          <p:nvPr/>
        </p:nvSpPr>
        <p:spPr>
          <a:xfrm>
            <a:off x="490320" y="255960"/>
            <a:ext cx="10179000" cy="453600"/>
          </a:xfrm>
          <a:prstGeom prst="rect">
            <a:avLst/>
          </a:prstGeom>
        </p:spPr>
        <p:txBody>
          <a:bodyPr lIns="0" tIns="0" rIns="41760" bIns="0" anchor="b"/>
          <a:lstStyle/>
          <a:p>
            <a:pPr>
              <a:lnSpc>
                <a:spcPct val="100000"/>
              </a:lnSpc>
            </a:pPr>
            <a:r>
              <a:rPr lang="en-US" sz="3500" dirty="0">
                <a:solidFill>
                  <a:srgbClr val="FFA300"/>
                </a:solidFill>
                <a:ea typeface="MS Gothic"/>
              </a:rPr>
              <a:t>Overall architecture</a:t>
            </a:r>
            <a:endParaRPr dirty="0"/>
          </a:p>
        </p:txBody>
      </p:sp>
      <p:sp>
        <p:nvSpPr>
          <p:cNvPr id="2" name="Rectangle à coins arrondis 1"/>
          <p:cNvSpPr/>
          <p:nvPr/>
        </p:nvSpPr>
        <p:spPr>
          <a:xfrm>
            <a:off x="307802" y="2998025"/>
            <a:ext cx="10617439" cy="1639297"/>
          </a:xfrm>
          <a:prstGeom prst="roundRect">
            <a:avLst/>
          </a:prstGeom>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fr-FR" dirty="0" err="1" smtClean="0">
                <a:solidFill>
                  <a:schemeClr val="tx1"/>
                </a:solidFill>
              </a:rPr>
              <a:t>eXo</a:t>
            </a:r>
            <a:r>
              <a:rPr lang="fr-FR" dirty="0" smtClean="0">
                <a:solidFill>
                  <a:schemeClr val="tx1"/>
                </a:solidFill>
              </a:rPr>
              <a:t> JCR</a:t>
            </a:r>
            <a:endParaRPr lang="fr-FR" dirty="0">
              <a:solidFill>
                <a:schemeClr val="tx1"/>
              </a:solidFill>
            </a:endParaRPr>
          </a:p>
        </p:txBody>
      </p:sp>
      <p:sp>
        <p:nvSpPr>
          <p:cNvPr id="3" name="Rectangle à coins arrondis 2"/>
          <p:cNvSpPr/>
          <p:nvPr/>
        </p:nvSpPr>
        <p:spPr>
          <a:xfrm>
            <a:off x="5844259" y="3441097"/>
            <a:ext cx="4867058" cy="472586"/>
          </a:xfrm>
          <a:prstGeom prst="roundRect">
            <a:avLst/>
          </a:prstGeom>
          <a:solidFill>
            <a:schemeClr val="tx2">
              <a:lumMod val="60000"/>
              <a:lumOff val="40000"/>
            </a:schemeClr>
          </a:solidFill>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smtClean="0">
                <a:solidFill>
                  <a:schemeClr val="tx1"/>
                </a:solidFill>
              </a:rPr>
              <a:t>Cache</a:t>
            </a:r>
            <a:endParaRPr lang="fr-FR" dirty="0">
              <a:solidFill>
                <a:schemeClr val="tx1"/>
              </a:solidFill>
            </a:endParaRPr>
          </a:p>
        </p:txBody>
      </p:sp>
      <p:sp>
        <p:nvSpPr>
          <p:cNvPr id="4" name="Rectangle à coins arrondis 3"/>
          <p:cNvSpPr/>
          <p:nvPr/>
        </p:nvSpPr>
        <p:spPr>
          <a:xfrm>
            <a:off x="5844259" y="3913677"/>
            <a:ext cx="4867058" cy="500865"/>
          </a:xfrm>
          <a:prstGeom prst="roundRect">
            <a:avLst/>
          </a:prstGeom>
          <a:solidFill>
            <a:schemeClr val="tx2">
              <a:lumMod val="60000"/>
              <a:lumOff val="40000"/>
            </a:schemeClr>
          </a:solidFill>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err="1" smtClean="0">
                <a:solidFill>
                  <a:schemeClr val="tx1"/>
                </a:solidFill>
              </a:rPr>
              <a:t>Persistence</a:t>
            </a:r>
            <a:r>
              <a:rPr lang="fr-FR" dirty="0" smtClean="0">
                <a:solidFill>
                  <a:schemeClr val="tx1"/>
                </a:solidFill>
              </a:rPr>
              <a:t> Layer</a:t>
            </a:r>
            <a:endParaRPr lang="fr-FR" dirty="0">
              <a:solidFill>
                <a:schemeClr val="tx1"/>
              </a:solidFill>
            </a:endParaRPr>
          </a:p>
        </p:txBody>
      </p:sp>
      <p:sp>
        <p:nvSpPr>
          <p:cNvPr id="5" name="Rectangle à coins arrondis 4"/>
          <p:cNvSpPr/>
          <p:nvPr/>
        </p:nvSpPr>
        <p:spPr>
          <a:xfrm>
            <a:off x="3202123" y="3441097"/>
            <a:ext cx="2435397" cy="1062072"/>
          </a:xfrm>
          <a:prstGeom prst="roundRect">
            <a:avLst/>
          </a:prstGeom>
          <a:solidFill>
            <a:schemeClr val="tx2">
              <a:lumMod val="60000"/>
              <a:lumOff val="40000"/>
            </a:schemeClr>
          </a:solidFill>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err="1" smtClean="0">
                <a:solidFill>
                  <a:schemeClr val="tx1"/>
                </a:solidFill>
              </a:rPr>
              <a:t>Lock</a:t>
            </a:r>
            <a:r>
              <a:rPr lang="fr-FR" dirty="0" smtClean="0">
                <a:solidFill>
                  <a:schemeClr val="tx1"/>
                </a:solidFill>
              </a:rPr>
              <a:t> Manager</a:t>
            </a:r>
            <a:endParaRPr lang="fr-FR" dirty="0">
              <a:solidFill>
                <a:schemeClr val="tx1"/>
              </a:solidFill>
            </a:endParaRPr>
          </a:p>
        </p:txBody>
      </p:sp>
      <p:sp>
        <p:nvSpPr>
          <p:cNvPr id="6" name="Rectangle à coins arrondis 5"/>
          <p:cNvSpPr/>
          <p:nvPr/>
        </p:nvSpPr>
        <p:spPr>
          <a:xfrm>
            <a:off x="532316" y="3441097"/>
            <a:ext cx="2433537" cy="1062072"/>
          </a:xfrm>
          <a:prstGeom prst="roundRect">
            <a:avLst/>
          </a:prstGeom>
          <a:solidFill>
            <a:schemeClr val="tx2">
              <a:lumMod val="60000"/>
              <a:lumOff val="40000"/>
            </a:schemeClr>
          </a:solidFill>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err="1" smtClean="0">
                <a:solidFill>
                  <a:schemeClr val="tx1"/>
                </a:solidFill>
              </a:rPr>
              <a:t>Query</a:t>
            </a:r>
            <a:r>
              <a:rPr lang="fr-FR" dirty="0" smtClean="0">
                <a:solidFill>
                  <a:schemeClr val="tx1"/>
                </a:solidFill>
              </a:rPr>
              <a:t> Handler</a:t>
            </a:r>
            <a:endParaRPr lang="fr-FR" dirty="0">
              <a:solidFill>
                <a:schemeClr val="tx1"/>
              </a:solidFill>
            </a:endParaRPr>
          </a:p>
        </p:txBody>
      </p:sp>
      <p:sp>
        <p:nvSpPr>
          <p:cNvPr id="8" name="Cylindre 7"/>
          <p:cNvSpPr/>
          <p:nvPr/>
        </p:nvSpPr>
        <p:spPr>
          <a:xfrm>
            <a:off x="9530915" y="5417505"/>
            <a:ext cx="1180402" cy="1216152"/>
          </a:xfrm>
          <a:prstGeom prst="can">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smtClean="0"/>
              <a:t>JCR Data</a:t>
            </a:r>
            <a:endParaRPr lang="fr-FR" dirty="0"/>
          </a:p>
        </p:txBody>
      </p:sp>
      <p:sp>
        <p:nvSpPr>
          <p:cNvPr id="9" name="Cylindre 8"/>
          <p:cNvSpPr/>
          <p:nvPr/>
        </p:nvSpPr>
        <p:spPr>
          <a:xfrm>
            <a:off x="7744115" y="5417505"/>
            <a:ext cx="1181357" cy="1216152"/>
          </a:xfrm>
          <a:prstGeom prst="can">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smtClean="0"/>
              <a:t>Value Storage</a:t>
            </a:r>
            <a:endParaRPr lang="fr-FR" dirty="0"/>
          </a:p>
        </p:txBody>
      </p:sp>
      <p:sp>
        <p:nvSpPr>
          <p:cNvPr id="12" name="Cylindre 11"/>
          <p:cNvSpPr/>
          <p:nvPr/>
        </p:nvSpPr>
        <p:spPr>
          <a:xfrm>
            <a:off x="5844259" y="5417505"/>
            <a:ext cx="1181357" cy="1216152"/>
          </a:xfrm>
          <a:prstGeom prst="can">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smtClean="0"/>
              <a:t>Swap</a:t>
            </a:r>
            <a:endParaRPr lang="fr-FR" dirty="0"/>
          </a:p>
        </p:txBody>
      </p:sp>
      <p:sp>
        <p:nvSpPr>
          <p:cNvPr id="13" name="Cylindre 12"/>
          <p:cNvSpPr/>
          <p:nvPr/>
        </p:nvSpPr>
        <p:spPr>
          <a:xfrm>
            <a:off x="3766850" y="5417505"/>
            <a:ext cx="1181357" cy="1216152"/>
          </a:xfrm>
          <a:prstGeom prst="can">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err="1" smtClean="0"/>
              <a:t>Lock</a:t>
            </a:r>
            <a:r>
              <a:rPr lang="fr-FR" dirty="0" smtClean="0"/>
              <a:t> Data</a:t>
            </a:r>
            <a:endParaRPr lang="fr-FR" dirty="0"/>
          </a:p>
        </p:txBody>
      </p:sp>
      <p:sp>
        <p:nvSpPr>
          <p:cNvPr id="14" name="Cylindre 13"/>
          <p:cNvSpPr/>
          <p:nvPr/>
        </p:nvSpPr>
        <p:spPr>
          <a:xfrm>
            <a:off x="1098762" y="5417505"/>
            <a:ext cx="1181357" cy="1216152"/>
          </a:xfrm>
          <a:prstGeom prst="can">
            <a:avLst/>
          </a:prstGeom>
          <a:solidFill>
            <a:schemeClr val="accent3"/>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err="1" smtClean="0"/>
              <a:t>Lucene</a:t>
            </a:r>
            <a:r>
              <a:rPr lang="fr-FR" dirty="0" smtClean="0"/>
              <a:t> Indexes</a:t>
            </a:r>
            <a:endParaRPr lang="fr-FR" dirty="0"/>
          </a:p>
        </p:txBody>
      </p:sp>
      <p:sp>
        <p:nvSpPr>
          <p:cNvPr id="10" name="Flèche droite rayée 9"/>
          <p:cNvSpPr/>
          <p:nvPr/>
        </p:nvSpPr>
        <p:spPr>
          <a:xfrm rot="16200000" flipH="1">
            <a:off x="1188234" y="4238575"/>
            <a:ext cx="989508" cy="1698388"/>
          </a:xfrm>
          <a:prstGeom prst="stripedRightArrow">
            <a:avLst>
              <a:gd name="adj1" fmla="val 44783"/>
              <a:gd name="adj2" fmla="val 50000"/>
            </a:avLst>
          </a:prstGeom>
          <a:solidFill>
            <a:schemeClr val="tx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6" name="Flèche droite rayée 15"/>
          <p:cNvSpPr/>
          <p:nvPr/>
        </p:nvSpPr>
        <p:spPr>
          <a:xfrm rot="16200000" flipH="1">
            <a:off x="3880550" y="4238575"/>
            <a:ext cx="989508" cy="1698388"/>
          </a:xfrm>
          <a:prstGeom prst="stripedRightArrow">
            <a:avLst>
              <a:gd name="adj1" fmla="val 44783"/>
              <a:gd name="adj2" fmla="val 50000"/>
            </a:avLst>
          </a:prstGeom>
          <a:solidFill>
            <a:schemeClr val="tx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7" name="Flèche droite rayée 16"/>
          <p:cNvSpPr/>
          <p:nvPr/>
        </p:nvSpPr>
        <p:spPr>
          <a:xfrm rot="16200000" flipH="1">
            <a:off x="5984955" y="4231569"/>
            <a:ext cx="1003519" cy="1698388"/>
          </a:xfrm>
          <a:prstGeom prst="stripedRightArrow">
            <a:avLst>
              <a:gd name="adj1" fmla="val 44783"/>
              <a:gd name="adj2" fmla="val 50000"/>
            </a:avLst>
          </a:prstGeom>
          <a:solidFill>
            <a:schemeClr val="tx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8" name="Flèche droite rayée 17"/>
          <p:cNvSpPr/>
          <p:nvPr/>
        </p:nvSpPr>
        <p:spPr>
          <a:xfrm rot="16200000" flipH="1">
            <a:off x="7850585" y="4231569"/>
            <a:ext cx="1003520" cy="1698388"/>
          </a:xfrm>
          <a:prstGeom prst="stripedRightArrow">
            <a:avLst>
              <a:gd name="adj1" fmla="val 44783"/>
              <a:gd name="adj2" fmla="val 50000"/>
            </a:avLst>
          </a:prstGeom>
          <a:solidFill>
            <a:schemeClr val="tx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9" name="Flèche droite rayée 18"/>
          <p:cNvSpPr/>
          <p:nvPr/>
        </p:nvSpPr>
        <p:spPr>
          <a:xfrm rot="16200000" flipH="1">
            <a:off x="9581293" y="4238575"/>
            <a:ext cx="989508" cy="1698388"/>
          </a:xfrm>
          <a:prstGeom prst="stripedRightArrow">
            <a:avLst>
              <a:gd name="adj1" fmla="val 44783"/>
              <a:gd name="adj2" fmla="val 50000"/>
            </a:avLst>
          </a:prstGeom>
          <a:solidFill>
            <a:schemeClr val="tx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20" name="Rectangle à coins arrondis 19"/>
          <p:cNvSpPr/>
          <p:nvPr/>
        </p:nvSpPr>
        <p:spPr>
          <a:xfrm>
            <a:off x="304799" y="2392513"/>
            <a:ext cx="10620442" cy="605512"/>
          </a:xfrm>
          <a:prstGeom prst="roundRect">
            <a:avLst/>
          </a:prstGeom>
          <a:solidFill>
            <a:schemeClr val="accent5">
              <a:lumMod val="75000"/>
            </a:schemeClr>
          </a:solidFill>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smtClean="0">
                <a:solidFill>
                  <a:schemeClr val="tx1"/>
                </a:solidFill>
              </a:rPr>
              <a:t>JSR 170 API</a:t>
            </a:r>
            <a:endParaRPr lang="fr-FR" dirty="0">
              <a:solidFill>
                <a:schemeClr val="tx1"/>
              </a:solidFill>
            </a:endParaRPr>
          </a:p>
        </p:txBody>
      </p:sp>
      <p:sp>
        <p:nvSpPr>
          <p:cNvPr id="24" name="Rectangle avec flèche vers le bas 23"/>
          <p:cNvSpPr/>
          <p:nvPr/>
        </p:nvSpPr>
        <p:spPr>
          <a:xfrm>
            <a:off x="307802" y="1445525"/>
            <a:ext cx="2111935" cy="1428259"/>
          </a:xfrm>
          <a:prstGeom prst="downArrowCallout">
            <a:avLst/>
          </a:prstGeom>
          <a:solidFill>
            <a:schemeClr val="accent6"/>
          </a:solidFill>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smtClean="0">
                <a:solidFill>
                  <a:schemeClr val="tx1"/>
                </a:solidFill>
              </a:rPr>
              <a:t>FTP </a:t>
            </a:r>
            <a:r>
              <a:rPr lang="fr-FR" dirty="0" err="1" smtClean="0">
                <a:solidFill>
                  <a:schemeClr val="tx1"/>
                </a:solidFill>
              </a:rPr>
              <a:t>Connector</a:t>
            </a:r>
            <a:endParaRPr lang="fr-FR" dirty="0">
              <a:solidFill>
                <a:schemeClr val="tx1"/>
              </a:solidFill>
            </a:endParaRPr>
          </a:p>
        </p:txBody>
      </p:sp>
      <p:sp>
        <p:nvSpPr>
          <p:cNvPr id="30" name="Rectangle avec flèche vers le bas 29"/>
          <p:cNvSpPr/>
          <p:nvPr/>
        </p:nvSpPr>
        <p:spPr>
          <a:xfrm>
            <a:off x="2435561" y="1445525"/>
            <a:ext cx="2111935" cy="1428259"/>
          </a:xfrm>
          <a:prstGeom prst="downArrowCallout">
            <a:avLst/>
          </a:prstGeom>
          <a:solidFill>
            <a:schemeClr val="accent6"/>
          </a:solidFill>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err="1" smtClean="0">
                <a:solidFill>
                  <a:schemeClr val="tx1"/>
                </a:solidFill>
              </a:rPr>
              <a:t>Webdav</a:t>
            </a:r>
            <a:r>
              <a:rPr lang="fr-FR" dirty="0" smtClean="0">
                <a:solidFill>
                  <a:schemeClr val="tx1"/>
                </a:solidFill>
              </a:rPr>
              <a:t> </a:t>
            </a:r>
            <a:r>
              <a:rPr lang="fr-FR" dirty="0" err="1" smtClean="0">
                <a:solidFill>
                  <a:schemeClr val="tx1"/>
                </a:solidFill>
              </a:rPr>
              <a:t>Connector</a:t>
            </a:r>
            <a:endParaRPr lang="fr-FR" dirty="0">
              <a:solidFill>
                <a:schemeClr val="tx1"/>
              </a:solidFill>
            </a:endParaRPr>
          </a:p>
        </p:txBody>
      </p:sp>
      <p:sp>
        <p:nvSpPr>
          <p:cNvPr id="31" name="Rectangle avec flèche vers le bas 30"/>
          <p:cNvSpPr/>
          <p:nvPr/>
        </p:nvSpPr>
        <p:spPr>
          <a:xfrm>
            <a:off x="6693181" y="1445525"/>
            <a:ext cx="2111935" cy="1428259"/>
          </a:xfrm>
          <a:prstGeom prst="downArrowCallout">
            <a:avLst/>
          </a:prstGeom>
          <a:solidFill>
            <a:schemeClr val="accent6"/>
          </a:solidFill>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smtClean="0">
                <a:solidFill>
                  <a:schemeClr val="tx1"/>
                </a:solidFill>
              </a:rPr>
              <a:t>JCA Resource Adapter</a:t>
            </a:r>
            <a:endParaRPr lang="fr-FR" dirty="0">
              <a:solidFill>
                <a:schemeClr val="tx1"/>
              </a:solidFill>
            </a:endParaRPr>
          </a:p>
        </p:txBody>
      </p:sp>
      <p:sp>
        <p:nvSpPr>
          <p:cNvPr id="32" name="Rectangle avec flèche vers le bas 31"/>
          <p:cNvSpPr/>
          <p:nvPr/>
        </p:nvSpPr>
        <p:spPr>
          <a:xfrm>
            <a:off x="8813306" y="1445525"/>
            <a:ext cx="2111935" cy="1428259"/>
          </a:xfrm>
          <a:prstGeom prst="downArrowCallout">
            <a:avLst/>
          </a:prstGeom>
          <a:solidFill>
            <a:schemeClr val="accent6"/>
          </a:solidFill>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err="1" smtClean="0">
                <a:solidFill>
                  <a:schemeClr val="tx1"/>
                </a:solidFill>
              </a:rPr>
              <a:t>CRaSH</a:t>
            </a:r>
            <a:endParaRPr lang="fr-FR" dirty="0">
              <a:solidFill>
                <a:schemeClr val="tx1"/>
              </a:solidFill>
            </a:endParaRPr>
          </a:p>
        </p:txBody>
      </p:sp>
      <p:sp>
        <p:nvSpPr>
          <p:cNvPr id="28" name="Rectangle à coins arrondis 27"/>
          <p:cNvSpPr/>
          <p:nvPr/>
        </p:nvSpPr>
        <p:spPr>
          <a:xfrm>
            <a:off x="4626036" y="1200989"/>
            <a:ext cx="2022968" cy="1191524"/>
          </a:xfrm>
          <a:prstGeom prst="roundRect">
            <a:avLst/>
          </a:prstGeom>
          <a:solidFill>
            <a:schemeClr val="accent2"/>
          </a:solidFill>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fr-FR" dirty="0" err="1" smtClean="0">
                <a:solidFill>
                  <a:schemeClr val="tx1"/>
                </a:solidFill>
              </a:rPr>
              <a:t>GateIn</a:t>
            </a:r>
            <a:endParaRPr lang="fr-FR" dirty="0">
              <a:solidFill>
                <a:schemeClr val="tx1"/>
              </a:solidFill>
            </a:endParaRPr>
          </a:p>
        </p:txBody>
      </p:sp>
      <p:sp>
        <p:nvSpPr>
          <p:cNvPr id="29" name="Rectangle à coins arrondis 28"/>
          <p:cNvSpPr/>
          <p:nvPr/>
        </p:nvSpPr>
        <p:spPr>
          <a:xfrm>
            <a:off x="4767297" y="1642731"/>
            <a:ext cx="1747951" cy="671293"/>
          </a:xfrm>
          <a:prstGeom prst="roundRect">
            <a:avLst/>
          </a:prstGeom>
          <a:solidFill>
            <a:schemeClr val="accent2">
              <a:lumMod val="60000"/>
              <a:lumOff val="40000"/>
            </a:schemeClr>
          </a:solidFill>
          <a:effectLst>
            <a:outerShdw blurRad="40000" dist="23000" dir="5400000" rotWithShape="0">
              <a:srgbClr val="000000">
                <a:alpha val="35000"/>
              </a:srgbClr>
            </a:outerShd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fr-FR" dirty="0" err="1" smtClean="0">
                <a:solidFill>
                  <a:schemeClr val="tx1"/>
                </a:solidFill>
              </a:rPr>
              <a:t>Chromattic</a:t>
            </a:r>
            <a:endParaRPr lang="fr-FR"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CustomShape 1"/>
          <p:cNvSpPr/>
          <p:nvPr/>
        </p:nvSpPr>
        <p:spPr>
          <a:xfrm>
            <a:off x="8001000" y="6886440"/>
            <a:ext cx="2598480" cy="520200"/>
          </a:xfrm>
          <a:prstGeom prst="rect">
            <a:avLst/>
          </a:prstGeom>
        </p:spPr>
        <p:txBody>
          <a:bodyPr lIns="0" tIns="0" rIns="0" bIns="0"/>
          <a:lstStyle/>
          <a:p>
            <a:pPr algn="r">
              <a:lnSpc>
                <a:spcPct val="98000"/>
              </a:lnSpc>
            </a:pPr>
            <a:fld id="{DC9FAEFA-3432-4076-A265-D4562F81EFCD}" type="slidenum">
              <a:rPr lang="fr-FR" sz="1400">
                <a:solidFill>
                  <a:srgbClr val="000000"/>
                </a:solidFill>
                <a:latin typeface="Times New Roman"/>
                <a:ea typeface="Arial Unicode MS"/>
              </a:rPr>
              <a:t>38</a:t>
            </a:fld>
            <a:endParaRPr/>
          </a:p>
        </p:txBody>
      </p:sp>
      <p:sp>
        <p:nvSpPr>
          <p:cNvPr id="251" name="CustomShape 2"/>
          <p:cNvSpPr/>
          <p:nvPr/>
        </p:nvSpPr>
        <p:spPr>
          <a:xfrm>
            <a:off x="550800" y="4692600"/>
            <a:ext cx="10043640" cy="1491840"/>
          </a:xfrm>
          <a:prstGeom prst="rect">
            <a:avLst/>
          </a:prstGeom>
        </p:spPr>
        <p:txBody>
          <a:bodyPr lIns="0" tIns="0" rIns="0" bIns="0" anchor="ctr"/>
          <a:lstStyle/>
          <a:p>
            <a:pPr algn="ctr">
              <a:lnSpc>
                <a:spcPct val="96000"/>
              </a:lnSpc>
            </a:pPr>
            <a:r>
              <a:rPr lang="fr-FR" sz="4800" dirty="0" smtClean="0">
                <a:solidFill>
                  <a:srgbClr val="FFFFFF"/>
                </a:solidFill>
                <a:latin typeface="Arial"/>
                <a:ea typeface="MS Gothic"/>
              </a:rPr>
              <a:t>JCR </a:t>
            </a:r>
            <a:r>
              <a:rPr lang="fr-FR" sz="4800" dirty="0" err="1" smtClean="0">
                <a:solidFill>
                  <a:srgbClr val="FFFFFF"/>
                </a:solidFill>
                <a:latin typeface="Arial"/>
                <a:ea typeface="MS Gothic"/>
              </a:rPr>
              <a:t>Connectors</a:t>
            </a:r>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extShape 1"/>
          <p:cNvSpPr txBox="1"/>
          <p:nvPr/>
        </p:nvSpPr>
        <p:spPr>
          <a:xfrm>
            <a:off x="490320" y="255960"/>
            <a:ext cx="10179000" cy="453600"/>
          </a:xfrm>
          <a:prstGeom prst="rect">
            <a:avLst/>
          </a:prstGeom>
        </p:spPr>
        <p:txBody>
          <a:bodyPr lIns="0" tIns="0" rIns="41760" bIns="0" anchor="b"/>
          <a:lstStyle/>
          <a:p>
            <a:pPr>
              <a:lnSpc>
                <a:spcPct val="100000"/>
              </a:lnSpc>
            </a:pPr>
            <a:r>
              <a:rPr lang="en-GB" sz="3500" dirty="0" smtClean="0">
                <a:solidFill>
                  <a:srgbClr val="FFA300"/>
                </a:solidFill>
                <a:latin typeface="Arial"/>
                <a:ea typeface="MS Gothic"/>
              </a:rPr>
              <a:t>JCR Connectors</a:t>
            </a:r>
            <a:endParaRPr dirty="0"/>
          </a:p>
        </p:txBody>
      </p:sp>
      <p:sp>
        <p:nvSpPr>
          <p:cNvPr id="253" name="TextShape 2"/>
          <p:cNvSpPr txBox="1"/>
          <p:nvPr/>
        </p:nvSpPr>
        <p:spPr>
          <a:xfrm>
            <a:off x="507960" y="1351080"/>
            <a:ext cx="10179000" cy="5088600"/>
          </a:xfrm>
          <a:prstGeom prst="rect">
            <a:avLst/>
          </a:prstGeom>
        </p:spPr>
        <p:txBody>
          <a:bodyPr lIns="0" tIns="0" rIns="41760" bIns="0"/>
          <a:lstStyle/>
          <a:p>
            <a:pPr>
              <a:lnSpc>
                <a:spcPct val="100000"/>
              </a:lnSpc>
            </a:pPr>
            <a:endParaRPr dirty="0"/>
          </a:p>
          <a:p>
            <a:pPr marL="742950" lvl="1" indent="-285750">
              <a:lnSpc>
                <a:spcPct val="100000"/>
              </a:lnSpc>
              <a:buSzPct val="25000"/>
              <a:buFont typeface="Wingdings" charset="2"/>
              <a:buChar char="u"/>
            </a:pPr>
            <a:r>
              <a:rPr lang="en-GB" sz="2200" b="1" i="1" dirty="0" smtClean="0">
                <a:solidFill>
                  <a:srgbClr val="4C4C4C"/>
                </a:solidFill>
                <a:ea typeface="MS Gothic"/>
              </a:rPr>
              <a:t>FTP Connector</a:t>
            </a:r>
          </a:p>
          <a:p>
            <a:pPr marL="742950" lvl="1" indent="-285750">
              <a:lnSpc>
                <a:spcPct val="100000"/>
              </a:lnSpc>
              <a:buSzPct val="25000"/>
              <a:buFont typeface="Wingdings" charset="2"/>
              <a:buChar char="u"/>
            </a:pPr>
            <a:r>
              <a:rPr lang="en-GB" sz="2200" b="1" i="1" dirty="0" err="1" smtClean="0">
                <a:solidFill>
                  <a:srgbClr val="4C4C4C"/>
                </a:solidFill>
                <a:ea typeface="MS Gothic"/>
              </a:rPr>
              <a:t>Webdav</a:t>
            </a:r>
            <a:r>
              <a:rPr lang="en-GB" sz="2200" b="1" i="1" dirty="0" smtClean="0">
                <a:solidFill>
                  <a:srgbClr val="4C4C4C"/>
                </a:solidFill>
                <a:ea typeface="MS Gothic"/>
              </a:rPr>
              <a:t> Connector</a:t>
            </a:r>
          </a:p>
          <a:p>
            <a:pPr marL="742950" lvl="1" indent="-285750">
              <a:lnSpc>
                <a:spcPct val="100000"/>
              </a:lnSpc>
              <a:buSzPct val="25000"/>
              <a:buFont typeface="Wingdings" charset="2"/>
              <a:buChar char="u"/>
            </a:pPr>
            <a:r>
              <a:rPr lang="en-GB" sz="2200" b="1" i="1" dirty="0" smtClean="0">
                <a:solidFill>
                  <a:srgbClr val="4C4C4C"/>
                </a:solidFill>
                <a:ea typeface="MS Gothic"/>
              </a:rPr>
              <a:t>JCA Resource Adapter</a:t>
            </a:r>
          </a:p>
          <a:p>
            <a:pPr marL="742950" lvl="1" indent="-285750">
              <a:lnSpc>
                <a:spcPct val="100000"/>
              </a:lnSpc>
              <a:buSzPct val="25000"/>
              <a:buFont typeface="Wingdings" charset="2"/>
              <a:buChar char="u"/>
            </a:pPr>
            <a:r>
              <a:rPr lang="en-GB" sz="2200" b="1" i="1" dirty="0" err="1" smtClean="0">
                <a:solidFill>
                  <a:srgbClr val="4C4C4C"/>
                </a:solidFill>
                <a:ea typeface="MS Gothic"/>
              </a:rPr>
              <a:t>CRaSH</a:t>
            </a:r>
            <a:endParaRPr lang="en-GB" sz="2200" b="1" i="1" dirty="0" smtClean="0">
              <a:solidFill>
                <a:srgbClr val="4C4C4C"/>
              </a:solidFill>
              <a:ea typeface="MS Gothic"/>
            </a:endParaRPr>
          </a:p>
          <a:p>
            <a:pPr marL="742950" lvl="1" indent="-285750">
              <a:lnSpc>
                <a:spcPct val="100000"/>
              </a:lnSpc>
              <a:buSzPct val="25000"/>
              <a:buFont typeface="Wingdings" charset="2"/>
              <a:buChar char="u"/>
            </a:pPr>
            <a:r>
              <a:rPr lang="en-GB" sz="2200" b="1" i="1" dirty="0" smtClean="0">
                <a:solidFill>
                  <a:srgbClr val="4C4C4C"/>
                </a:solidFill>
                <a:ea typeface="MS Gothic"/>
              </a:rPr>
              <a:t>CMIS</a:t>
            </a:r>
          </a:p>
          <a:p>
            <a:pPr marL="742950" lvl="1" indent="-285750">
              <a:lnSpc>
                <a:spcPct val="100000"/>
              </a:lnSpc>
              <a:buSzPct val="25000"/>
              <a:buFont typeface="Wingdings" charset="2"/>
              <a:buChar char="u"/>
            </a:pPr>
            <a:r>
              <a:rPr lang="en-GB" sz="2200" b="1" i="1" dirty="0" smtClean="0">
                <a:solidFill>
                  <a:srgbClr val="4C4C4C"/>
                </a:solidFill>
                <a:ea typeface="MS Gothic"/>
              </a:rPr>
              <a:t>RMI (</a:t>
            </a:r>
            <a:r>
              <a:rPr lang="en-GB" sz="2200" b="1" i="1" dirty="0" err="1" smtClean="0">
                <a:solidFill>
                  <a:srgbClr val="4C4C4C"/>
                </a:solidFill>
                <a:ea typeface="MS Gothic"/>
              </a:rPr>
              <a:t>jcr</a:t>
            </a:r>
            <a:r>
              <a:rPr lang="en-GB" sz="2200" b="1" i="1" dirty="0" smtClean="0">
                <a:solidFill>
                  <a:srgbClr val="4C4C4C"/>
                </a:solidFill>
                <a:ea typeface="MS Gothic"/>
              </a:rPr>
              <a:t> extension)</a:t>
            </a:r>
          </a:p>
          <a:p>
            <a:pPr marL="742950" lvl="1" indent="-285750">
              <a:lnSpc>
                <a:spcPct val="100000"/>
              </a:lnSpc>
              <a:buSzPct val="25000"/>
              <a:buFont typeface="Wingdings" charset="2"/>
              <a:buChar char="u"/>
            </a:pPr>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ustomShape 1"/>
          <p:cNvSpPr/>
          <p:nvPr/>
        </p:nvSpPr>
        <p:spPr>
          <a:xfrm>
            <a:off x="8001000" y="6886440"/>
            <a:ext cx="2598480" cy="520200"/>
          </a:xfrm>
          <a:prstGeom prst="rect">
            <a:avLst/>
          </a:prstGeom>
        </p:spPr>
        <p:txBody>
          <a:bodyPr lIns="0" tIns="0" rIns="0" bIns="0"/>
          <a:lstStyle/>
          <a:p>
            <a:pPr algn="r">
              <a:lnSpc>
                <a:spcPct val="98000"/>
              </a:lnSpc>
            </a:pPr>
            <a:fld id="{678A55B7-472F-4E37-9249-7AC1EF1F62C3}" type="slidenum">
              <a:rPr lang="fr-FR" sz="1400">
                <a:solidFill>
                  <a:srgbClr val="000000"/>
                </a:solidFill>
                <a:latin typeface="Times New Roman"/>
                <a:ea typeface="Arial Unicode MS"/>
              </a:rPr>
              <a:t>4</a:t>
            </a:fld>
            <a:endParaRPr/>
          </a:p>
        </p:txBody>
      </p:sp>
      <p:sp>
        <p:nvSpPr>
          <p:cNvPr id="239" name="CustomShape 2"/>
          <p:cNvSpPr/>
          <p:nvPr/>
        </p:nvSpPr>
        <p:spPr>
          <a:xfrm>
            <a:off x="550800" y="4692600"/>
            <a:ext cx="10043640" cy="1491840"/>
          </a:xfrm>
          <a:prstGeom prst="rect">
            <a:avLst/>
          </a:prstGeom>
        </p:spPr>
        <p:txBody>
          <a:bodyPr lIns="0" tIns="0" rIns="0" bIns="0" anchor="ctr"/>
          <a:lstStyle/>
          <a:p>
            <a:pPr algn="ctr">
              <a:lnSpc>
                <a:spcPct val="96000"/>
              </a:lnSpc>
            </a:pPr>
            <a:r>
              <a:rPr lang="fr-FR" sz="4800" dirty="0" smtClean="0">
                <a:solidFill>
                  <a:srgbClr val="FFFFFF"/>
                </a:solidFill>
                <a:latin typeface="Arial"/>
                <a:ea typeface="MS Gothic"/>
              </a:rPr>
              <a:t>Table of Contents</a:t>
            </a:r>
            <a:endParaRPr dirty="0"/>
          </a:p>
        </p:txBody>
      </p:sp>
    </p:spTree>
    <p:extLst>
      <p:ext uri="{BB962C8B-B14F-4D97-AF65-F5344CB8AC3E}">
        <p14:creationId xmlns:p14="http://schemas.microsoft.com/office/powerpoint/2010/main" val="347764922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CustomShape 1"/>
          <p:cNvSpPr/>
          <p:nvPr/>
        </p:nvSpPr>
        <p:spPr>
          <a:xfrm>
            <a:off x="8001000" y="6886440"/>
            <a:ext cx="2598480" cy="520200"/>
          </a:xfrm>
          <a:prstGeom prst="rect">
            <a:avLst/>
          </a:prstGeom>
        </p:spPr>
        <p:txBody>
          <a:bodyPr lIns="0" tIns="0" rIns="0" bIns="0"/>
          <a:lstStyle/>
          <a:p>
            <a:pPr algn="r">
              <a:lnSpc>
                <a:spcPct val="98000"/>
              </a:lnSpc>
            </a:pPr>
            <a:fld id="{DC9FAEFA-3432-4076-A265-D4562F81EFCD}" type="slidenum">
              <a:rPr lang="fr-FR" sz="1400">
                <a:solidFill>
                  <a:srgbClr val="000000"/>
                </a:solidFill>
                <a:latin typeface="Times New Roman"/>
                <a:ea typeface="Arial Unicode MS"/>
              </a:rPr>
              <a:t>40</a:t>
            </a:fld>
            <a:endParaRPr/>
          </a:p>
        </p:txBody>
      </p:sp>
      <p:sp>
        <p:nvSpPr>
          <p:cNvPr id="251" name="CustomShape 2"/>
          <p:cNvSpPr/>
          <p:nvPr/>
        </p:nvSpPr>
        <p:spPr>
          <a:xfrm>
            <a:off x="550800" y="4692600"/>
            <a:ext cx="10043640" cy="1491840"/>
          </a:xfrm>
          <a:prstGeom prst="rect">
            <a:avLst/>
          </a:prstGeom>
        </p:spPr>
        <p:txBody>
          <a:bodyPr lIns="0" tIns="0" rIns="0" bIns="0" anchor="ctr"/>
          <a:lstStyle/>
          <a:p>
            <a:pPr algn="ctr">
              <a:lnSpc>
                <a:spcPct val="96000"/>
              </a:lnSpc>
            </a:pPr>
            <a:r>
              <a:rPr lang="en-US" sz="4800" dirty="0" smtClean="0">
                <a:solidFill>
                  <a:srgbClr val="FFFFFF"/>
                </a:solidFill>
                <a:ea typeface="MS Gothic"/>
              </a:rPr>
              <a:t>Important Links</a:t>
            </a:r>
            <a:endParaRPr dirty="0"/>
          </a:p>
        </p:txBody>
      </p:sp>
    </p:spTree>
    <p:extLst>
      <p:ext uri="{BB962C8B-B14F-4D97-AF65-F5344CB8AC3E}">
        <p14:creationId xmlns:p14="http://schemas.microsoft.com/office/powerpoint/2010/main" val="146765985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extShape 1"/>
          <p:cNvSpPr txBox="1"/>
          <p:nvPr/>
        </p:nvSpPr>
        <p:spPr>
          <a:xfrm>
            <a:off x="490320" y="255960"/>
            <a:ext cx="10179000" cy="453600"/>
          </a:xfrm>
          <a:prstGeom prst="rect">
            <a:avLst/>
          </a:prstGeom>
        </p:spPr>
        <p:txBody>
          <a:bodyPr lIns="0" tIns="0" rIns="41760" bIns="0" anchor="b"/>
          <a:lstStyle/>
          <a:p>
            <a:pPr>
              <a:lnSpc>
                <a:spcPct val="100000"/>
              </a:lnSpc>
            </a:pPr>
            <a:r>
              <a:rPr lang="en-GB" sz="3500" dirty="0" smtClean="0">
                <a:solidFill>
                  <a:srgbClr val="FFA300"/>
                </a:solidFill>
                <a:latin typeface="Arial"/>
                <a:ea typeface="MS Gothic"/>
              </a:rPr>
              <a:t>Important Links</a:t>
            </a:r>
            <a:endParaRPr dirty="0"/>
          </a:p>
        </p:txBody>
      </p:sp>
      <p:sp>
        <p:nvSpPr>
          <p:cNvPr id="253" name="TextShape 2"/>
          <p:cNvSpPr txBox="1"/>
          <p:nvPr/>
        </p:nvSpPr>
        <p:spPr>
          <a:xfrm>
            <a:off x="507960" y="1351080"/>
            <a:ext cx="10179000" cy="5088600"/>
          </a:xfrm>
          <a:prstGeom prst="rect">
            <a:avLst/>
          </a:prstGeom>
        </p:spPr>
        <p:txBody>
          <a:bodyPr lIns="0" tIns="0" rIns="41760" bIns="0"/>
          <a:lstStyle/>
          <a:p>
            <a:pPr>
              <a:lnSpc>
                <a:spcPct val="100000"/>
              </a:lnSpc>
            </a:pPr>
            <a:endParaRPr dirty="0"/>
          </a:p>
          <a:p>
            <a:pPr marL="800100" lvl="1" indent="-342900">
              <a:lnSpc>
                <a:spcPct val="100000"/>
              </a:lnSpc>
              <a:buSzPct val="25000"/>
              <a:buFont typeface="Wingdings" charset="2"/>
              <a:buChar char="u"/>
            </a:pPr>
            <a:r>
              <a:rPr lang="en-GB" sz="2200" b="1" i="1" dirty="0" err="1" smtClean="0">
                <a:solidFill>
                  <a:srgbClr val="4C4C4C"/>
                </a:solidFill>
                <a:ea typeface="MS Gothic"/>
              </a:rPr>
              <a:t>GitHub</a:t>
            </a:r>
            <a:r>
              <a:rPr lang="en-GB" sz="2200" b="1" i="1" dirty="0" smtClean="0">
                <a:solidFill>
                  <a:srgbClr val="4C4C4C"/>
                </a:solidFill>
                <a:ea typeface="MS Gothic"/>
              </a:rPr>
              <a:t> </a:t>
            </a:r>
          </a:p>
          <a:p>
            <a:pPr marL="1257300" lvl="2" indent="-342900">
              <a:buSzPct val="25000"/>
              <a:buFont typeface="Wingdings" charset="2"/>
              <a:buChar char="u"/>
            </a:pPr>
            <a:r>
              <a:rPr lang="en-US" sz="2200" i="1" dirty="0" smtClean="0">
                <a:solidFill>
                  <a:srgbClr val="4C4C4C"/>
                </a:solidFill>
                <a:ea typeface="MS Gothic"/>
              </a:rPr>
              <a:t>https</a:t>
            </a:r>
            <a:r>
              <a:rPr lang="en-US" sz="2200" i="1" dirty="0">
                <a:solidFill>
                  <a:srgbClr val="4C4C4C"/>
                </a:solidFill>
                <a:ea typeface="MS Gothic"/>
              </a:rPr>
              <a:t>://github.com/exodev/</a:t>
            </a:r>
            <a:r>
              <a:rPr lang="en-US" sz="2200" i="1" dirty="0" err="1" smtClean="0">
                <a:solidFill>
                  <a:srgbClr val="4C4C4C"/>
                </a:solidFill>
                <a:ea typeface="MS Gothic"/>
              </a:rPr>
              <a:t>jcr</a:t>
            </a:r>
            <a:r>
              <a:rPr lang="en-US" sz="2200" i="1" dirty="0" smtClean="0">
                <a:solidFill>
                  <a:srgbClr val="4C4C4C"/>
                </a:solidFill>
                <a:ea typeface="MS Gothic"/>
              </a:rPr>
              <a:t> (master)</a:t>
            </a:r>
          </a:p>
          <a:p>
            <a:pPr marL="1257300" lvl="2" indent="-342900">
              <a:buSzPct val="25000"/>
              <a:buFont typeface="Wingdings" charset="2"/>
              <a:buChar char="u"/>
            </a:pPr>
            <a:r>
              <a:rPr lang="en-US" sz="2200" i="1" dirty="0" smtClean="0">
                <a:solidFill>
                  <a:srgbClr val="4C4C4C"/>
                </a:solidFill>
                <a:ea typeface="MS Gothic"/>
              </a:rPr>
              <a:t>https</a:t>
            </a:r>
            <a:r>
              <a:rPr lang="en-US" sz="2200" i="1" dirty="0">
                <a:solidFill>
                  <a:srgbClr val="4C4C4C"/>
                </a:solidFill>
                <a:ea typeface="MS Gothic"/>
              </a:rPr>
              <a:t>://</a:t>
            </a:r>
            <a:r>
              <a:rPr lang="en-US" sz="2200" i="1" dirty="0" err="1">
                <a:solidFill>
                  <a:srgbClr val="4C4C4C"/>
                </a:solidFill>
                <a:ea typeface="MS Gothic"/>
              </a:rPr>
              <a:t>github.com</a:t>
            </a:r>
            <a:r>
              <a:rPr lang="en-US" sz="2200" i="1" dirty="0">
                <a:solidFill>
                  <a:srgbClr val="4C4C4C"/>
                </a:solidFill>
                <a:ea typeface="MS Gothic"/>
              </a:rPr>
              <a:t>/</a:t>
            </a:r>
            <a:r>
              <a:rPr lang="en-US" sz="2200" i="1" dirty="0" err="1">
                <a:solidFill>
                  <a:srgbClr val="4C4C4C"/>
                </a:solidFill>
                <a:ea typeface="MS Gothic"/>
              </a:rPr>
              <a:t>exoplatform</a:t>
            </a:r>
            <a:r>
              <a:rPr lang="en-US" sz="2200" i="1" dirty="0">
                <a:solidFill>
                  <a:srgbClr val="4C4C4C"/>
                </a:solidFill>
                <a:ea typeface="MS Gothic"/>
              </a:rPr>
              <a:t>/</a:t>
            </a:r>
            <a:r>
              <a:rPr lang="en-US" sz="2200" i="1" dirty="0" err="1" smtClean="0">
                <a:solidFill>
                  <a:srgbClr val="4C4C4C"/>
                </a:solidFill>
                <a:ea typeface="MS Gothic"/>
              </a:rPr>
              <a:t>jcr</a:t>
            </a:r>
            <a:r>
              <a:rPr lang="en-US" sz="2200" i="1" dirty="0" smtClean="0">
                <a:solidFill>
                  <a:srgbClr val="4C4C4C"/>
                </a:solidFill>
                <a:ea typeface="MS Gothic"/>
              </a:rPr>
              <a:t> (maintenance branches)</a:t>
            </a:r>
          </a:p>
          <a:p>
            <a:pPr marL="1257300" lvl="2" indent="-342900">
              <a:buSzPct val="25000"/>
              <a:buFont typeface="Wingdings" charset="2"/>
              <a:buChar char="u"/>
            </a:pPr>
            <a:r>
              <a:rPr lang="en-US" sz="2200" i="1" dirty="0" smtClean="0">
                <a:solidFill>
                  <a:srgbClr val="4C4C4C"/>
                </a:solidFill>
                <a:ea typeface="MS Gothic"/>
              </a:rPr>
              <a:t>Same logic for kernel, core and </a:t>
            </a:r>
            <a:r>
              <a:rPr lang="en-US" sz="2200" i="1" dirty="0" err="1" smtClean="0">
                <a:solidFill>
                  <a:srgbClr val="4C4C4C"/>
                </a:solidFill>
                <a:ea typeface="MS Gothic"/>
              </a:rPr>
              <a:t>ws</a:t>
            </a:r>
            <a:endParaRPr lang="en-GB" sz="2200" i="1" dirty="0" smtClean="0">
              <a:solidFill>
                <a:srgbClr val="4C4C4C"/>
              </a:solidFill>
              <a:ea typeface="MS Gothic"/>
            </a:endParaRPr>
          </a:p>
          <a:p>
            <a:pPr marL="800100" lvl="1" indent="-342900">
              <a:lnSpc>
                <a:spcPct val="100000"/>
              </a:lnSpc>
              <a:buSzPct val="25000"/>
              <a:buFont typeface="Wingdings" charset="2"/>
              <a:buChar char="u"/>
            </a:pPr>
            <a:r>
              <a:rPr lang="en-GB" sz="2200" b="1" i="1" dirty="0" smtClean="0">
                <a:solidFill>
                  <a:srgbClr val="4C4C4C"/>
                </a:solidFill>
                <a:ea typeface="MS Gothic"/>
              </a:rPr>
              <a:t>Documentation </a:t>
            </a:r>
          </a:p>
          <a:p>
            <a:pPr marL="1257300" lvl="2" indent="-342900">
              <a:buSzPct val="25000"/>
              <a:buFont typeface="Wingdings" charset="2"/>
              <a:buChar char="u"/>
            </a:pPr>
            <a:r>
              <a:rPr lang="pl-PL" sz="2200" i="1" dirty="0" smtClean="0">
                <a:solidFill>
                  <a:srgbClr val="4C4C4C"/>
                </a:solidFill>
                <a:ea typeface="MS Gothic"/>
              </a:rPr>
              <a:t>http</a:t>
            </a:r>
            <a:r>
              <a:rPr lang="pl-PL" sz="2200" i="1" dirty="0">
                <a:solidFill>
                  <a:srgbClr val="4C4C4C"/>
                </a:solidFill>
                <a:ea typeface="MS Gothic"/>
              </a:rPr>
              <a:t>://</a:t>
            </a:r>
            <a:r>
              <a:rPr lang="pl-PL" sz="2200" i="1" dirty="0" err="1">
                <a:solidFill>
                  <a:srgbClr val="4C4C4C"/>
                </a:solidFill>
                <a:ea typeface="MS Gothic"/>
              </a:rPr>
              <a:t>www.jboss.org</a:t>
            </a:r>
            <a:r>
              <a:rPr lang="pl-PL" sz="2200" i="1" dirty="0">
                <a:solidFill>
                  <a:srgbClr val="4C4C4C"/>
                </a:solidFill>
                <a:ea typeface="MS Gothic"/>
              </a:rPr>
              <a:t>/</a:t>
            </a:r>
            <a:r>
              <a:rPr lang="pl-PL" sz="2200" i="1" dirty="0" err="1">
                <a:solidFill>
                  <a:srgbClr val="4C4C4C"/>
                </a:solidFill>
                <a:ea typeface="MS Gothic"/>
              </a:rPr>
              <a:t>exojcr</a:t>
            </a:r>
            <a:r>
              <a:rPr lang="pl-PL" sz="2200" i="1" dirty="0">
                <a:solidFill>
                  <a:srgbClr val="4C4C4C"/>
                </a:solidFill>
                <a:ea typeface="MS Gothic"/>
              </a:rPr>
              <a:t>/</a:t>
            </a:r>
            <a:r>
              <a:rPr lang="pl-PL" sz="2200" i="1" dirty="0" err="1" smtClean="0">
                <a:solidFill>
                  <a:srgbClr val="4C4C4C"/>
                </a:solidFill>
                <a:ea typeface="MS Gothic"/>
              </a:rPr>
              <a:t>documentation</a:t>
            </a:r>
            <a:endParaRPr lang="en-GB" sz="2200" i="1" dirty="0" smtClean="0">
              <a:solidFill>
                <a:srgbClr val="4C4C4C"/>
              </a:solidFill>
              <a:ea typeface="MS Gothic"/>
            </a:endParaRPr>
          </a:p>
          <a:p>
            <a:pPr marL="800100" lvl="1" indent="-342900">
              <a:lnSpc>
                <a:spcPct val="100000"/>
              </a:lnSpc>
              <a:buSzPct val="25000"/>
              <a:buFont typeface="Wingdings" charset="2"/>
              <a:buChar char="u"/>
            </a:pPr>
            <a:r>
              <a:rPr lang="en-GB" sz="2200" b="1" i="1" dirty="0" smtClean="0">
                <a:solidFill>
                  <a:srgbClr val="4C4C4C"/>
                </a:solidFill>
                <a:ea typeface="MS Gothic"/>
              </a:rPr>
              <a:t>Download </a:t>
            </a:r>
          </a:p>
          <a:p>
            <a:pPr marL="1257300" lvl="2" indent="-342900">
              <a:buSzPct val="25000"/>
              <a:buFont typeface="Wingdings" charset="2"/>
              <a:buChar char="u"/>
            </a:pPr>
            <a:r>
              <a:rPr lang="en-US" sz="2200" i="1" dirty="0">
                <a:solidFill>
                  <a:srgbClr val="4C4C4C"/>
                </a:solidFill>
                <a:ea typeface="MS Gothic"/>
              </a:rPr>
              <a:t>http://forge.ow2.org/project/showfiles.php?group_id=</a:t>
            </a:r>
            <a:r>
              <a:rPr lang="en-US" sz="2200" i="1" dirty="0" smtClean="0">
                <a:solidFill>
                  <a:srgbClr val="4C4C4C"/>
                </a:solidFill>
                <a:ea typeface="MS Gothic"/>
              </a:rPr>
              <a:t>151</a:t>
            </a:r>
          </a:p>
          <a:p>
            <a:pPr marL="800100" lvl="1" indent="-342900">
              <a:buSzPct val="25000"/>
              <a:buFont typeface="Wingdings" charset="2"/>
              <a:buChar char="u"/>
            </a:pPr>
            <a:r>
              <a:rPr lang="en-US" sz="2200" b="1" i="1" dirty="0" smtClean="0">
                <a:solidFill>
                  <a:srgbClr val="4C4C4C"/>
                </a:solidFill>
                <a:ea typeface="MS Gothic"/>
              </a:rPr>
              <a:t>Maven Repository</a:t>
            </a:r>
          </a:p>
          <a:p>
            <a:pPr marL="1257300" lvl="2" indent="-342900">
              <a:buSzPct val="25000"/>
              <a:buFont typeface="Wingdings" charset="2"/>
              <a:buChar char="u"/>
            </a:pPr>
            <a:r>
              <a:rPr lang="en-US" sz="2200" i="1" dirty="0">
                <a:solidFill>
                  <a:srgbClr val="4C4C4C"/>
                </a:solidFill>
                <a:ea typeface="MS Gothic"/>
              </a:rPr>
              <a:t>https://repository.jboss.org/nexus/content/groups/</a:t>
            </a:r>
            <a:r>
              <a:rPr lang="en-US" sz="2200" i="1" dirty="0" smtClean="0">
                <a:solidFill>
                  <a:srgbClr val="4C4C4C"/>
                </a:solidFill>
                <a:ea typeface="MS Gothic"/>
              </a:rPr>
              <a:t>public</a:t>
            </a:r>
          </a:p>
          <a:p>
            <a:pPr marL="1257300" lvl="2" indent="-342900">
              <a:buSzPct val="25000"/>
              <a:buFont typeface="Wingdings" charset="2"/>
              <a:buChar char="u"/>
            </a:pPr>
            <a:r>
              <a:rPr lang="cs-CZ" sz="2200" i="1" dirty="0" smtClean="0">
                <a:solidFill>
                  <a:srgbClr val="4C4C4C"/>
                </a:solidFill>
                <a:ea typeface="MS Gothic"/>
              </a:rPr>
              <a:t>http</a:t>
            </a:r>
            <a:r>
              <a:rPr lang="cs-CZ" sz="2200" i="1" dirty="0">
                <a:solidFill>
                  <a:srgbClr val="4C4C4C"/>
                </a:solidFill>
                <a:ea typeface="MS Gothic"/>
              </a:rPr>
              <a:t>://</a:t>
            </a:r>
            <a:r>
              <a:rPr lang="cs-CZ" sz="2200" i="1" dirty="0" err="1">
                <a:solidFill>
                  <a:srgbClr val="4C4C4C"/>
                </a:solidFill>
                <a:ea typeface="MS Gothic"/>
              </a:rPr>
              <a:t>repository.exoplatform.org</a:t>
            </a:r>
            <a:r>
              <a:rPr lang="cs-CZ" sz="2200" i="1" dirty="0">
                <a:solidFill>
                  <a:srgbClr val="4C4C4C"/>
                </a:solidFill>
                <a:ea typeface="MS Gothic"/>
              </a:rPr>
              <a:t>/public</a:t>
            </a:r>
            <a:endParaRPr lang="en-US" sz="2200" i="1" dirty="0">
              <a:solidFill>
                <a:srgbClr val="4C4C4C"/>
              </a:solidFill>
              <a:ea typeface="MS Gothic"/>
            </a:endParaRPr>
          </a:p>
          <a:p>
            <a:pPr marL="1257300" lvl="2" indent="-342900">
              <a:buSzPct val="25000"/>
              <a:buFont typeface="Wingdings" charset="2"/>
              <a:buChar char="u"/>
            </a:pPr>
            <a:endParaRPr lang="en-US" sz="2200" i="1" dirty="0" smtClean="0">
              <a:solidFill>
                <a:srgbClr val="4C4C4C"/>
              </a:solidFill>
              <a:ea typeface="MS Gothic"/>
            </a:endParaRPr>
          </a:p>
          <a:p>
            <a:pPr marL="1257300" lvl="2" indent="-342900">
              <a:buSzPct val="25000"/>
              <a:buFont typeface="Wingdings" charset="2"/>
              <a:buChar char="u"/>
            </a:pPr>
            <a:endParaRPr lang="en-GB" sz="2200" i="1" dirty="0" smtClean="0">
              <a:solidFill>
                <a:srgbClr val="4C4C4C"/>
              </a:solidFill>
              <a:ea typeface="MS Gothic"/>
            </a:endParaRPr>
          </a:p>
          <a:p>
            <a:pPr lvl="1">
              <a:lnSpc>
                <a:spcPct val="100000"/>
              </a:lnSpc>
              <a:buSzPct val="25000"/>
            </a:pPr>
            <a:endParaRPr dirty="0"/>
          </a:p>
        </p:txBody>
      </p:sp>
    </p:spTree>
    <p:extLst>
      <p:ext uri="{BB962C8B-B14F-4D97-AF65-F5344CB8AC3E}">
        <p14:creationId xmlns:p14="http://schemas.microsoft.com/office/powerpoint/2010/main" val="39571724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CustomShape 1"/>
          <p:cNvSpPr/>
          <p:nvPr/>
        </p:nvSpPr>
        <p:spPr>
          <a:xfrm>
            <a:off x="8001000" y="6886440"/>
            <a:ext cx="2598480" cy="520200"/>
          </a:xfrm>
          <a:prstGeom prst="rect">
            <a:avLst/>
          </a:prstGeom>
        </p:spPr>
        <p:txBody>
          <a:bodyPr lIns="0" tIns="0" rIns="0" bIns="0"/>
          <a:lstStyle/>
          <a:p>
            <a:pPr algn="r">
              <a:lnSpc>
                <a:spcPct val="98000"/>
              </a:lnSpc>
            </a:pPr>
            <a:fld id="{DC9FAEFA-3432-4076-A265-D4562F81EFCD}" type="slidenum">
              <a:rPr lang="fr-FR" sz="1400">
                <a:solidFill>
                  <a:srgbClr val="000000"/>
                </a:solidFill>
                <a:latin typeface="Times New Roman"/>
                <a:ea typeface="Arial Unicode MS"/>
              </a:rPr>
              <a:t>42</a:t>
            </a:fld>
            <a:endParaRPr/>
          </a:p>
        </p:txBody>
      </p:sp>
      <p:sp>
        <p:nvSpPr>
          <p:cNvPr id="251" name="CustomShape 2"/>
          <p:cNvSpPr/>
          <p:nvPr/>
        </p:nvSpPr>
        <p:spPr>
          <a:xfrm>
            <a:off x="550800" y="4692600"/>
            <a:ext cx="10043640" cy="1491840"/>
          </a:xfrm>
          <a:prstGeom prst="rect">
            <a:avLst/>
          </a:prstGeom>
        </p:spPr>
        <p:txBody>
          <a:bodyPr lIns="0" tIns="0" rIns="0" bIns="0" anchor="ctr"/>
          <a:lstStyle/>
          <a:p>
            <a:pPr algn="ctr">
              <a:lnSpc>
                <a:spcPct val="96000"/>
              </a:lnSpc>
            </a:pPr>
            <a:r>
              <a:rPr lang="en-US" sz="4800" dirty="0" smtClean="0">
                <a:solidFill>
                  <a:srgbClr val="FFFFFF"/>
                </a:solidFill>
                <a:ea typeface="MS Gothic"/>
              </a:rPr>
              <a:t>Exercise</a:t>
            </a:r>
            <a:endParaRPr dirty="0"/>
          </a:p>
        </p:txBody>
      </p:sp>
    </p:spTree>
    <p:extLst>
      <p:ext uri="{BB962C8B-B14F-4D97-AF65-F5344CB8AC3E}">
        <p14:creationId xmlns:p14="http://schemas.microsoft.com/office/powerpoint/2010/main" val="319447127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TextShape 1"/>
          <p:cNvSpPr txBox="1"/>
          <p:nvPr/>
        </p:nvSpPr>
        <p:spPr>
          <a:xfrm>
            <a:off x="490320" y="255960"/>
            <a:ext cx="10179000" cy="423000"/>
          </a:xfrm>
          <a:prstGeom prst="rect">
            <a:avLst/>
          </a:prstGeom>
        </p:spPr>
        <p:txBody>
          <a:bodyPr lIns="0" tIns="0" rIns="41760" bIns="0" anchor="b"/>
          <a:lstStyle/>
          <a:p>
            <a:pPr>
              <a:lnSpc>
                <a:spcPct val="100000"/>
              </a:lnSpc>
            </a:pPr>
            <a:r>
              <a:rPr lang="en-US" sz="3500" dirty="0" smtClean="0">
                <a:solidFill>
                  <a:srgbClr val="FFA300"/>
                </a:solidFill>
                <a:ea typeface="MS Gothic"/>
              </a:rPr>
              <a:t>Exercise</a:t>
            </a:r>
            <a:endParaRPr dirty="0"/>
          </a:p>
        </p:txBody>
      </p:sp>
      <p:sp>
        <p:nvSpPr>
          <p:cNvPr id="255" name="TextShape 2"/>
          <p:cNvSpPr txBox="1"/>
          <p:nvPr/>
        </p:nvSpPr>
        <p:spPr>
          <a:xfrm>
            <a:off x="507960" y="1279440"/>
            <a:ext cx="10179000" cy="5088600"/>
          </a:xfrm>
          <a:prstGeom prst="rect">
            <a:avLst/>
          </a:prstGeom>
        </p:spPr>
        <p:txBody>
          <a:bodyPr lIns="0" tIns="0" rIns="41760" bIns="0"/>
          <a:lstStyle/>
          <a:p>
            <a:pPr marL="342900" indent="-342900">
              <a:lnSpc>
                <a:spcPct val="100000"/>
              </a:lnSpc>
              <a:buFont typeface="Wingdings" charset="2"/>
              <a:buChar char="u"/>
            </a:pPr>
            <a:r>
              <a:rPr lang="en-US" sz="2200" dirty="0" smtClean="0"/>
              <a:t>Download the latest tomcat-</a:t>
            </a:r>
            <a:r>
              <a:rPr lang="en-US" sz="2200" dirty="0" err="1" smtClean="0"/>
              <a:t>jbc</a:t>
            </a:r>
            <a:endParaRPr lang="en-US" sz="2200" dirty="0" smtClean="0"/>
          </a:p>
          <a:p>
            <a:pPr marL="342900" indent="-342900">
              <a:lnSpc>
                <a:spcPct val="100000"/>
              </a:lnSpc>
              <a:buFont typeface="Wingdings" charset="2"/>
              <a:buChar char="u"/>
            </a:pPr>
            <a:r>
              <a:rPr lang="en-US" sz="2200" dirty="0" smtClean="0"/>
              <a:t>Launch it</a:t>
            </a:r>
          </a:p>
          <a:p>
            <a:pPr marL="342900" indent="-342900">
              <a:lnSpc>
                <a:spcPct val="100000"/>
              </a:lnSpc>
              <a:buFont typeface="Wingdings" charset="2"/>
              <a:buChar char="u"/>
            </a:pPr>
            <a:r>
              <a:rPr lang="en-US" sz="2200" dirty="0" smtClean="0"/>
              <a:t>Mount a </a:t>
            </a:r>
            <a:r>
              <a:rPr lang="en-US" sz="2200" dirty="0" err="1" smtClean="0"/>
              <a:t>Webdav</a:t>
            </a:r>
            <a:r>
              <a:rPr lang="en-US" sz="2200" dirty="0" smtClean="0"/>
              <a:t> drive</a:t>
            </a:r>
          </a:p>
          <a:p>
            <a:pPr marL="800100" lvl="1" indent="-342900">
              <a:buFont typeface="Wingdings" charset="2"/>
              <a:buChar char="u"/>
            </a:pPr>
            <a:r>
              <a:rPr lang="pl-PL" sz="2200" dirty="0" smtClean="0"/>
              <a:t>http</a:t>
            </a:r>
            <a:r>
              <a:rPr lang="pl-PL" sz="2200" dirty="0"/>
              <a:t>://127.0.0.1:8080/rest/jcr/repository/digital-assets</a:t>
            </a:r>
            <a:r>
              <a:rPr lang="pl-PL" sz="2200" dirty="0" smtClean="0"/>
              <a:t>/</a:t>
            </a:r>
            <a:endParaRPr lang="pl-PL" sz="2200" dirty="0"/>
          </a:p>
          <a:p>
            <a:pPr marL="800100" lvl="1" indent="-342900">
              <a:buFont typeface="Wingdings" charset="2"/>
              <a:buChar char="u"/>
            </a:pPr>
            <a:r>
              <a:rPr lang="pl-PL" sz="2200" dirty="0" smtClean="0"/>
              <a:t>Login: </a:t>
            </a:r>
            <a:r>
              <a:rPr lang="pl-PL" sz="2200" dirty="0" err="1" smtClean="0"/>
              <a:t>root</a:t>
            </a:r>
            <a:endParaRPr lang="pl-PL" sz="2200" dirty="0"/>
          </a:p>
          <a:p>
            <a:pPr marL="800100" lvl="1" indent="-342900">
              <a:buFont typeface="Wingdings" charset="2"/>
              <a:buChar char="u"/>
            </a:pPr>
            <a:r>
              <a:rPr lang="pl-PL" sz="2200" dirty="0" err="1" smtClean="0"/>
              <a:t>Pwd</a:t>
            </a:r>
            <a:r>
              <a:rPr lang="pl-PL" sz="2200" dirty="0" smtClean="0"/>
              <a:t>: </a:t>
            </a:r>
            <a:r>
              <a:rPr lang="pl-PL" sz="2200" dirty="0" err="1" smtClean="0"/>
              <a:t>exo</a:t>
            </a:r>
            <a:endParaRPr lang="en-US" sz="2200" dirty="0" smtClean="0"/>
          </a:p>
          <a:p>
            <a:pPr marL="342900" indent="-342900">
              <a:lnSpc>
                <a:spcPct val="100000"/>
              </a:lnSpc>
              <a:buFont typeface="Wingdings" charset="2"/>
              <a:buChar char="u"/>
            </a:pPr>
            <a:r>
              <a:rPr lang="en-US" sz="2200" dirty="0" smtClean="0"/>
              <a:t>Add and remove Files</a:t>
            </a:r>
          </a:p>
          <a:p>
            <a:pPr marL="342900" indent="-342900">
              <a:lnSpc>
                <a:spcPct val="100000"/>
              </a:lnSpc>
              <a:buFont typeface="Wingdings" charset="2"/>
              <a:buChar char="u"/>
            </a:pPr>
            <a:r>
              <a:rPr lang="en-US" sz="2200" dirty="0" smtClean="0"/>
              <a:t>Add and remove Directories</a:t>
            </a:r>
          </a:p>
          <a:p>
            <a:pPr marL="342900" indent="-342900">
              <a:lnSpc>
                <a:spcPct val="100000"/>
              </a:lnSpc>
              <a:buFont typeface="Wingdings" charset="2"/>
              <a:buChar char="u"/>
            </a:pPr>
            <a:r>
              <a:rPr lang="fr-FR" sz="2200" dirty="0" err="1" smtClean="0"/>
              <a:t>Same</a:t>
            </a:r>
            <a:r>
              <a:rPr lang="fr-FR" sz="2200" dirty="0" smtClean="0"/>
              <a:t> </a:t>
            </a:r>
            <a:r>
              <a:rPr lang="fr-FR" sz="2200" dirty="0" err="1" smtClean="0"/>
              <a:t>thing</a:t>
            </a:r>
            <a:r>
              <a:rPr lang="fr-FR" sz="2200" dirty="0" smtClean="0"/>
              <a:t> </a:t>
            </a:r>
            <a:r>
              <a:rPr lang="fr-FR" sz="2200" dirty="0" err="1" smtClean="0"/>
              <a:t>with</a:t>
            </a:r>
            <a:r>
              <a:rPr lang="fr-FR" sz="2200" dirty="0" smtClean="0"/>
              <a:t> an FTP Client</a:t>
            </a:r>
          </a:p>
          <a:p>
            <a:pPr marL="800100" lvl="1" indent="-342900">
              <a:buFont typeface="Wingdings" charset="2"/>
              <a:buChar char="u"/>
            </a:pPr>
            <a:r>
              <a:rPr lang="fr-FR" sz="2200" dirty="0" err="1" smtClean="0"/>
              <a:t>Hostname</a:t>
            </a:r>
            <a:r>
              <a:rPr lang="fr-FR" sz="2200" dirty="0" smtClean="0"/>
              <a:t>: 127.0.0.1</a:t>
            </a:r>
          </a:p>
          <a:p>
            <a:pPr marL="800100" lvl="1" indent="-342900">
              <a:buFont typeface="Wingdings" charset="2"/>
              <a:buChar char="u"/>
            </a:pPr>
            <a:r>
              <a:rPr lang="fr-FR" sz="2200" dirty="0" smtClean="0"/>
              <a:t>Port: 2121</a:t>
            </a:r>
          </a:p>
          <a:p>
            <a:pPr marL="800100" lvl="1" indent="-342900">
              <a:buFont typeface="Wingdings" charset="2"/>
              <a:buChar char="u"/>
            </a:pPr>
            <a:r>
              <a:rPr lang="fr-FR" sz="2200" dirty="0" smtClean="0"/>
              <a:t>Login: </a:t>
            </a:r>
            <a:r>
              <a:rPr lang="fr-FR" sz="2200" dirty="0" err="1" smtClean="0"/>
              <a:t>root</a:t>
            </a:r>
            <a:endParaRPr lang="fr-FR" sz="2200" dirty="0" smtClean="0"/>
          </a:p>
          <a:p>
            <a:pPr marL="800100" lvl="1" indent="-342900">
              <a:buFont typeface="Wingdings" charset="2"/>
              <a:buChar char="u"/>
            </a:pPr>
            <a:r>
              <a:rPr lang="fr-FR" sz="2200" dirty="0" err="1" smtClean="0"/>
              <a:t>Pwd</a:t>
            </a:r>
            <a:r>
              <a:rPr lang="fr-FR" sz="2200" dirty="0" smtClean="0"/>
              <a:t>: exo</a:t>
            </a:r>
            <a:endParaRPr lang="en-US" sz="2200" dirty="0" smtClean="0"/>
          </a:p>
          <a:p>
            <a:pPr>
              <a:lnSpc>
                <a:spcPct val="100000"/>
              </a:lnSpc>
            </a:pPr>
            <a:endParaRPr lang="en-US" sz="2200" dirty="0" smtClean="0"/>
          </a:p>
          <a:p>
            <a:pPr marL="342900" indent="-342900">
              <a:lnSpc>
                <a:spcPct val="100000"/>
              </a:lnSpc>
              <a:buFont typeface="Wingdings" charset="2"/>
              <a:buChar char="u"/>
            </a:pPr>
            <a:endParaRPr lang="da-DK" sz="2200" dirty="0" smtClean="0"/>
          </a:p>
          <a:p>
            <a:pPr marL="342900" indent="-342900">
              <a:lnSpc>
                <a:spcPct val="100000"/>
              </a:lnSpc>
              <a:buFont typeface="Wingdings" charset="2"/>
              <a:buChar char="u"/>
            </a:pPr>
            <a:endParaRPr lang="da-DK"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fr-FR" sz="2200" dirty="0" smtClean="0"/>
          </a:p>
          <a:p>
            <a:pPr marL="342900" indent="-342900">
              <a:lnSpc>
                <a:spcPct val="100000"/>
              </a:lnSpc>
              <a:buFont typeface="Wingdings" charset="2"/>
              <a:buChar char="u"/>
            </a:pPr>
            <a:endParaRPr lang="fr-FR" sz="2200" dirty="0" smtClean="0"/>
          </a:p>
          <a:p>
            <a:pPr marL="342900" indent="-342900">
              <a:lnSpc>
                <a:spcPct val="100000"/>
              </a:lnSpc>
              <a:buFont typeface="Wingdings" charset="2"/>
              <a:buChar char="u"/>
            </a:pPr>
            <a:endParaRPr sz="2200" dirty="0"/>
          </a:p>
        </p:txBody>
      </p:sp>
    </p:spTree>
    <p:extLst>
      <p:ext uri="{BB962C8B-B14F-4D97-AF65-F5344CB8AC3E}">
        <p14:creationId xmlns:p14="http://schemas.microsoft.com/office/powerpoint/2010/main" val="328468458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CustomShape 1"/>
          <p:cNvSpPr/>
          <p:nvPr/>
        </p:nvSpPr>
        <p:spPr>
          <a:xfrm>
            <a:off x="8001000" y="6886440"/>
            <a:ext cx="2598480" cy="520200"/>
          </a:xfrm>
          <a:prstGeom prst="rect">
            <a:avLst/>
          </a:prstGeom>
        </p:spPr>
        <p:txBody>
          <a:bodyPr lIns="0" tIns="0" rIns="0" bIns="0"/>
          <a:lstStyle/>
          <a:p>
            <a:pPr algn="r">
              <a:lnSpc>
                <a:spcPct val="98000"/>
              </a:lnSpc>
            </a:pPr>
            <a:fld id="{DC9FAEFA-3432-4076-A265-D4562F81EFCD}" type="slidenum">
              <a:rPr lang="fr-FR" sz="1400">
                <a:solidFill>
                  <a:srgbClr val="000000"/>
                </a:solidFill>
                <a:latin typeface="Times New Roman"/>
                <a:ea typeface="Arial Unicode MS"/>
              </a:rPr>
              <a:t>44</a:t>
            </a:fld>
            <a:endParaRPr/>
          </a:p>
        </p:txBody>
      </p:sp>
      <p:sp>
        <p:nvSpPr>
          <p:cNvPr id="251" name="CustomShape 2"/>
          <p:cNvSpPr/>
          <p:nvPr/>
        </p:nvSpPr>
        <p:spPr>
          <a:xfrm>
            <a:off x="550800" y="4692600"/>
            <a:ext cx="10043640" cy="1491840"/>
          </a:xfrm>
          <a:prstGeom prst="rect">
            <a:avLst/>
          </a:prstGeom>
        </p:spPr>
        <p:txBody>
          <a:bodyPr lIns="0" tIns="0" rIns="0" bIns="0" anchor="ctr"/>
          <a:lstStyle/>
          <a:p>
            <a:pPr algn="ctr">
              <a:lnSpc>
                <a:spcPct val="96000"/>
              </a:lnSpc>
            </a:pPr>
            <a:r>
              <a:rPr lang="en-US" sz="4800" dirty="0" err="1">
                <a:solidFill>
                  <a:srgbClr val="FFFFFF"/>
                </a:solidFill>
                <a:ea typeface="MS Gothic"/>
              </a:rPr>
              <a:t>eXo</a:t>
            </a:r>
            <a:r>
              <a:rPr lang="en-US" sz="4800" dirty="0">
                <a:solidFill>
                  <a:srgbClr val="FFFFFF"/>
                </a:solidFill>
                <a:ea typeface="MS Gothic"/>
              </a:rPr>
              <a:t> JCR version history</a:t>
            </a:r>
            <a:endParaRPr dirty="0"/>
          </a:p>
        </p:txBody>
      </p:sp>
    </p:spTree>
    <p:extLst>
      <p:ext uri="{BB962C8B-B14F-4D97-AF65-F5344CB8AC3E}">
        <p14:creationId xmlns:p14="http://schemas.microsoft.com/office/powerpoint/2010/main" val="228960997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TextShape 1"/>
          <p:cNvSpPr txBox="1"/>
          <p:nvPr/>
        </p:nvSpPr>
        <p:spPr>
          <a:xfrm>
            <a:off x="490320" y="255960"/>
            <a:ext cx="10179000" cy="423000"/>
          </a:xfrm>
          <a:prstGeom prst="rect">
            <a:avLst/>
          </a:prstGeom>
        </p:spPr>
        <p:txBody>
          <a:bodyPr lIns="0" tIns="0" rIns="41760" bIns="0" anchor="b"/>
          <a:lstStyle/>
          <a:p>
            <a:pPr>
              <a:lnSpc>
                <a:spcPct val="100000"/>
              </a:lnSpc>
            </a:pPr>
            <a:r>
              <a:rPr lang="en-US" sz="3500" dirty="0" err="1">
                <a:solidFill>
                  <a:srgbClr val="FFA300"/>
                </a:solidFill>
                <a:ea typeface="MS Gothic"/>
              </a:rPr>
              <a:t>eXo</a:t>
            </a:r>
            <a:r>
              <a:rPr lang="en-US" sz="3500" dirty="0">
                <a:solidFill>
                  <a:srgbClr val="FFA300"/>
                </a:solidFill>
                <a:ea typeface="MS Gothic"/>
              </a:rPr>
              <a:t> JCR version history</a:t>
            </a:r>
            <a:endParaRPr dirty="0"/>
          </a:p>
        </p:txBody>
      </p:sp>
      <p:sp>
        <p:nvSpPr>
          <p:cNvPr id="255" name="TextShape 2"/>
          <p:cNvSpPr txBox="1"/>
          <p:nvPr/>
        </p:nvSpPr>
        <p:spPr>
          <a:xfrm>
            <a:off x="507960" y="1279440"/>
            <a:ext cx="10179000" cy="5236272"/>
          </a:xfrm>
          <a:prstGeom prst="rect">
            <a:avLst/>
          </a:prstGeom>
        </p:spPr>
        <p:txBody>
          <a:bodyPr lIns="0" tIns="0" rIns="41760" bIns="0"/>
          <a:lstStyle/>
          <a:p>
            <a:pPr>
              <a:lnSpc>
                <a:spcPct val="100000"/>
              </a:lnSpc>
            </a:pPr>
            <a:r>
              <a:rPr lang="fr-FR" sz="3200" b="1" i="1" dirty="0" smtClean="0">
                <a:solidFill>
                  <a:srgbClr val="333333"/>
                </a:solidFill>
                <a:ea typeface="MS Gothic"/>
              </a:rPr>
              <a:t>In </a:t>
            </a:r>
            <a:r>
              <a:rPr lang="en-GB" sz="3200" b="1" i="1" dirty="0" err="1" smtClean="0">
                <a:solidFill>
                  <a:srgbClr val="333333"/>
                </a:solidFill>
                <a:ea typeface="MS Gothic"/>
              </a:rPr>
              <a:t>eXo</a:t>
            </a:r>
            <a:r>
              <a:rPr lang="en-GB" sz="3200" b="1" i="1" dirty="0" smtClean="0">
                <a:solidFill>
                  <a:srgbClr val="333333"/>
                </a:solidFill>
                <a:ea typeface="MS Gothic"/>
              </a:rPr>
              <a:t> JCR 1.14</a:t>
            </a:r>
            <a:endParaRPr lang="en-GB" sz="3200" b="1" i="1" dirty="0">
              <a:solidFill>
                <a:srgbClr val="333333"/>
              </a:solidFill>
              <a:ea typeface="MS Gothic"/>
            </a:endParaRPr>
          </a:p>
          <a:p>
            <a:pPr marL="342900" indent="-342900">
              <a:lnSpc>
                <a:spcPct val="100000"/>
              </a:lnSpc>
              <a:buFont typeface="Wingdings" charset="2"/>
              <a:buChar char="u"/>
            </a:pPr>
            <a:r>
              <a:rPr lang="fr-FR" sz="2200" dirty="0" smtClean="0"/>
              <a:t>ISPN</a:t>
            </a:r>
          </a:p>
          <a:p>
            <a:pPr marL="342900" indent="-342900">
              <a:lnSpc>
                <a:spcPct val="100000"/>
              </a:lnSpc>
              <a:buFont typeface="Wingdings" charset="2"/>
              <a:buChar char="u"/>
            </a:pPr>
            <a:r>
              <a:rPr lang="fr-FR" sz="2200" dirty="0" smtClean="0"/>
              <a:t>Java Security</a:t>
            </a:r>
          </a:p>
          <a:p>
            <a:pPr marL="342900" indent="-342900">
              <a:lnSpc>
                <a:spcPct val="100000"/>
              </a:lnSpc>
              <a:buFont typeface="Wingdings" charset="2"/>
              <a:buChar char="u"/>
            </a:pPr>
            <a:r>
              <a:rPr lang="fr-FR" sz="2200" dirty="0" smtClean="0"/>
              <a:t>Apache </a:t>
            </a:r>
            <a:r>
              <a:rPr lang="fr-FR" sz="2200" dirty="0" err="1" smtClean="0"/>
              <a:t>Tika</a:t>
            </a:r>
            <a:endParaRPr lang="fr-FR" sz="2200" dirty="0" smtClean="0"/>
          </a:p>
          <a:p>
            <a:pPr marL="342900" indent="-342900">
              <a:lnSpc>
                <a:spcPct val="100000"/>
              </a:lnSpc>
              <a:buFont typeface="Wingdings" charset="2"/>
              <a:buChar char="u"/>
            </a:pPr>
            <a:r>
              <a:rPr lang="en-US" sz="2200" dirty="0" smtClean="0"/>
              <a:t>Managed Transactions Support</a:t>
            </a:r>
          </a:p>
          <a:p>
            <a:pPr marL="342900" indent="-342900">
              <a:lnSpc>
                <a:spcPct val="100000"/>
              </a:lnSpc>
              <a:buFont typeface="Wingdings" charset="2"/>
              <a:buChar char="u"/>
            </a:pPr>
            <a:r>
              <a:rPr lang="en-US" sz="2200" dirty="0" smtClean="0"/>
              <a:t>Java EE Connector Architecture (JCA) Support</a:t>
            </a:r>
          </a:p>
          <a:p>
            <a:pPr marL="342900" indent="-342900">
              <a:lnSpc>
                <a:spcPct val="100000"/>
              </a:lnSpc>
              <a:buFont typeface="Wingdings" charset="2"/>
              <a:buChar char="u"/>
            </a:pPr>
            <a:r>
              <a:rPr lang="en-US" sz="2200" dirty="0" smtClean="0"/>
              <a:t>Asynchronous Indexing</a:t>
            </a:r>
          </a:p>
          <a:p>
            <a:pPr marL="342900" indent="-342900">
              <a:lnSpc>
                <a:spcPct val="100000"/>
              </a:lnSpc>
              <a:buFont typeface="Wingdings" charset="2"/>
              <a:buChar char="u"/>
            </a:pPr>
            <a:r>
              <a:rPr lang="en-US" sz="2200" dirty="0" smtClean="0"/>
              <a:t>External Backup Tools Allowed</a:t>
            </a:r>
          </a:p>
          <a:p>
            <a:pPr marL="342900" indent="-342900">
              <a:lnSpc>
                <a:spcPct val="100000"/>
              </a:lnSpc>
              <a:buFont typeface="Wingdings" charset="2"/>
              <a:buChar char="u"/>
            </a:pPr>
            <a:r>
              <a:rPr lang="en-US" sz="2200" dirty="0" smtClean="0"/>
              <a:t>Multi-Database Schema Support</a:t>
            </a:r>
          </a:p>
          <a:p>
            <a:pPr marL="342900" indent="-342900">
              <a:lnSpc>
                <a:spcPct val="100000"/>
              </a:lnSpc>
              <a:buFont typeface="Wingdings" charset="2"/>
              <a:buChar char="u"/>
            </a:pPr>
            <a:r>
              <a:rPr lang="en-US" sz="2200" dirty="0" smtClean="0"/>
              <a:t>Backup/Restore Optimized</a:t>
            </a:r>
          </a:p>
          <a:p>
            <a:pPr marL="342900" indent="-342900">
              <a:lnSpc>
                <a:spcPct val="100000"/>
              </a:lnSpc>
              <a:buFont typeface="Wingdings" charset="2"/>
              <a:buChar char="u"/>
            </a:pPr>
            <a:r>
              <a:rPr lang="da-DK" sz="2200" dirty="0" smtClean="0"/>
              <a:t>Re-</a:t>
            </a:r>
            <a:r>
              <a:rPr lang="da-DK" sz="2200" dirty="0" err="1" smtClean="0"/>
              <a:t>indexing</a:t>
            </a:r>
            <a:r>
              <a:rPr lang="da-DK" sz="2200" dirty="0" smtClean="0"/>
              <a:t> </a:t>
            </a:r>
            <a:r>
              <a:rPr lang="da-DK" sz="2200" dirty="0" err="1" smtClean="0"/>
              <a:t>improved</a:t>
            </a:r>
            <a:endParaRPr lang="da-DK" sz="2200" dirty="0" smtClean="0"/>
          </a:p>
          <a:p>
            <a:pPr marL="342900" indent="-342900">
              <a:lnSpc>
                <a:spcPct val="100000"/>
              </a:lnSpc>
              <a:buFont typeface="Wingdings" charset="2"/>
              <a:buChar char="u"/>
            </a:pPr>
            <a:r>
              <a:rPr lang="da-DK" sz="2200" dirty="0" smtClean="0"/>
              <a:t>Shared </a:t>
            </a:r>
            <a:r>
              <a:rPr lang="da-DK" sz="2200" dirty="0" err="1" smtClean="0"/>
              <a:t>Indexes</a:t>
            </a:r>
            <a:r>
              <a:rPr lang="da-DK" sz="2200" dirty="0" smtClean="0"/>
              <a:t> </a:t>
            </a:r>
            <a:r>
              <a:rPr lang="da-DK" sz="2200" dirty="0" err="1" smtClean="0"/>
              <a:t>no</a:t>
            </a:r>
            <a:r>
              <a:rPr lang="da-DK" sz="2200" dirty="0" smtClean="0"/>
              <a:t> more </a:t>
            </a:r>
            <a:r>
              <a:rPr lang="da-DK" sz="2200" dirty="0" err="1" smtClean="0"/>
              <a:t>required</a:t>
            </a:r>
            <a:r>
              <a:rPr lang="da-DK" sz="2200" dirty="0" smtClean="0"/>
              <a:t> (Clustering)</a:t>
            </a:r>
          </a:p>
          <a:p>
            <a:pPr marL="342900" indent="-342900">
              <a:lnSpc>
                <a:spcPct val="100000"/>
              </a:lnSpc>
              <a:buFont typeface="Wingdings" charset="2"/>
              <a:buChar char="u"/>
            </a:pPr>
            <a:r>
              <a:rPr lang="en-US" sz="2200" dirty="0" smtClean="0"/>
              <a:t>Pattern-based methods improved</a:t>
            </a:r>
          </a:p>
          <a:p>
            <a:pPr marL="342900" indent="-342900">
              <a:lnSpc>
                <a:spcPct val="100000"/>
              </a:lnSpc>
              <a:buFont typeface="Wingdings" charset="2"/>
              <a:buChar char="u"/>
            </a:pPr>
            <a:r>
              <a:rPr lang="en-US" sz="2200" dirty="0" smtClean="0"/>
              <a:t>Parallel node startup allowed (Clustering)</a:t>
            </a:r>
          </a:p>
          <a:p>
            <a:pPr marL="342900" indent="-342900">
              <a:lnSpc>
                <a:spcPct val="100000"/>
              </a:lnSpc>
              <a:buFont typeface="Wingdings" charset="2"/>
              <a:buChar char="u"/>
            </a:pPr>
            <a:r>
              <a:rPr lang="en-US" sz="2200" dirty="0" smtClean="0"/>
              <a:t>Configuration variable with default value allowed</a:t>
            </a:r>
          </a:p>
          <a:p>
            <a:pPr>
              <a:lnSpc>
                <a:spcPct val="100000"/>
              </a:lnSpc>
            </a:pPr>
            <a:r>
              <a:rPr lang="en-US" sz="2200" dirty="0" smtClean="0"/>
              <a:t>http://</a:t>
            </a:r>
            <a:r>
              <a:rPr lang="en-US" sz="2200" dirty="0" err="1" smtClean="0"/>
              <a:t>www.theserverside.com</a:t>
            </a:r>
            <a:r>
              <a:rPr lang="en-US" sz="2200" dirty="0" smtClean="0"/>
              <a:t>/discussions/</a:t>
            </a:r>
            <a:r>
              <a:rPr lang="en-US" sz="2200" dirty="0" err="1" smtClean="0"/>
              <a:t>thread.tss?thread_id</a:t>
            </a:r>
            <a:r>
              <a:rPr lang="en-US" sz="2200" dirty="0" smtClean="0"/>
              <a:t>=63038</a:t>
            </a:r>
          </a:p>
          <a:p>
            <a:pPr marL="342900" indent="-342900">
              <a:lnSpc>
                <a:spcPct val="100000"/>
              </a:lnSpc>
              <a:buFont typeface="Wingdings" charset="2"/>
              <a:buChar char="u"/>
            </a:pPr>
            <a:endParaRPr lang="da-DK" sz="2200" dirty="0" smtClean="0"/>
          </a:p>
          <a:p>
            <a:pPr marL="342900" indent="-342900">
              <a:lnSpc>
                <a:spcPct val="100000"/>
              </a:lnSpc>
              <a:buFont typeface="Wingdings" charset="2"/>
              <a:buChar char="u"/>
            </a:pPr>
            <a:endParaRPr lang="da-DK"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fr-FR" sz="2200" dirty="0" smtClean="0"/>
          </a:p>
          <a:p>
            <a:pPr marL="342900" indent="-342900">
              <a:lnSpc>
                <a:spcPct val="100000"/>
              </a:lnSpc>
              <a:buFont typeface="Wingdings" charset="2"/>
              <a:buChar char="u"/>
            </a:pPr>
            <a:endParaRPr lang="fr-FR" sz="2200" dirty="0" smtClean="0"/>
          </a:p>
          <a:p>
            <a:pPr marL="342900" indent="-342900">
              <a:lnSpc>
                <a:spcPct val="100000"/>
              </a:lnSpc>
              <a:buFont typeface="Wingdings" charset="2"/>
              <a:buChar char="u"/>
            </a:pPr>
            <a:endParaRPr sz="2200"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TextShape 1"/>
          <p:cNvSpPr txBox="1"/>
          <p:nvPr/>
        </p:nvSpPr>
        <p:spPr>
          <a:xfrm>
            <a:off x="490320" y="255960"/>
            <a:ext cx="10179000" cy="423000"/>
          </a:xfrm>
          <a:prstGeom prst="rect">
            <a:avLst/>
          </a:prstGeom>
        </p:spPr>
        <p:txBody>
          <a:bodyPr lIns="0" tIns="0" rIns="41760" bIns="0" anchor="b"/>
          <a:lstStyle/>
          <a:p>
            <a:pPr>
              <a:lnSpc>
                <a:spcPct val="100000"/>
              </a:lnSpc>
            </a:pPr>
            <a:r>
              <a:rPr lang="en-US" sz="3500" dirty="0" err="1">
                <a:solidFill>
                  <a:srgbClr val="FFA300"/>
                </a:solidFill>
                <a:ea typeface="MS Gothic"/>
              </a:rPr>
              <a:t>eXo</a:t>
            </a:r>
            <a:r>
              <a:rPr lang="en-US" sz="3500" dirty="0">
                <a:solidFill>
                  <a:srgbClr val="FFA300"/>
                </a:solidFill>
                <a:ea typeface="MS Gothic"/>
              </a:rPr>
              <a:t> JCR version history</a:t>
            </a:r>
            <a:endParaRPr dirty="0"/>
          </a:p>
        </p:txBody>
      </p:sp>
      <p:sp>
        <p:nvSpPr>
          <p:cNvPr id="255" name="TextShape 2"/>
          <p:cNvSpPr txBox="1"/>
          <p:nvPr/>
        </p:nvSpPr>
        <p:spPr>
          <a:xfrm>
            <a:off x="507960" y="1279440"/>
            <a:ext cx="10179000" cy="5088600"/>
          </a:xfrm>
          <a:prstGeom prst="rect">
            <a:avLst/>
          </a:prstGeom>
        </p:spPr>
        <p:txBody>
          <a:bodyPr lIns="0" tIns="0" rIns="41760" bIns="0"/>
          <a:lstStyle/>
          <a:p>
            <a:pPr>
              <a:lnSpc>
                <a:spcPct val="100000"/>
              </a:lnSpc>
            </a:pPr>
            <a:r>
              <a:rPr lang="fr-FR" sz="3200" b="1" i="1" dirty="0" smtClean="0">
                <a:solidFill>
                  <a:srgbClr val="333333"/>
                </a:solidFill>
                <a:ea typeface="MS Gothic"/>
              </a:rPr>
              <a:t>In </a:t>
            </a:r>
            <a:r>
              <a:rPr lang="en-GB" sz="3200" b="1" i="1" dirty="0" err="1" smtClean="0">
                <a:solidFill>
                  <a:srgbClr val="333333"/>
                </a:solidFill>
                <a:ea typeface="MS Gothic"/>
              </a:rPr>
              <a:t>eXo</a:t>
            </a:r>
            <a:r>
              <a:rPr lang="en-GB" sz="3200" b="1" i="1" dirty="0" smtClean="0">
                <a:solidFill>
                  <a:srgbClr val="333333"/>
                </a:solidFill>
                <a:ea typeface="MS Gothic"/>
              </a:rPr>
              <a:t> JCR 1.15</a:t>
            </a:r>
            <a:endParaRPr lang="en-GB" sz="3200" b="1" i="1" dirty="0">
              <a:solidFill>
                <a:srgbClr val="333333"/>
              </a:solidFill>
              <a:ea typeface="MS Gothic"/>
            </a:endParaRPr>
          </a:p>
          <a:p>
            <a:pPr marL="342900" indent="-342900">
              <a:lnSpc>
                <a:spcPct val="100000"/>
              </a:lnSpc>
              <a:buFont typeface="Wingdings" charset="2"/>
              <a:buChar char="u"/>
            </a:pPr>
            <a:r>
              <a:rPr lang="en-US" sz="2200" dirty="0" smtClean="0"/>
              <a:t>Dedicated tables per workspace</a:t>
            </a:r>
          </a:p>
          <a:p>
            <a:pPr marL="342900" indent="-342900">
              <a:lnSpc>
                <a:spcPct val="100000"/>
              </a:lnSpc>
              <a:buFont typeface="Wingdings" charset="2"/>
              <a:buChar char="u"/>
            </a:pPr>
            <a:r>
              <a:rPr lang="en-US" sz="2200" dirty="0" err="1" smtClean="0"/>
              <a:t>Lucene</a:t>
            </a:r>
            <a:r>
              <a:rPr lang="en-US" sz="2200" dirty="0" smtClean="0"/>
              <a:t> indexes re-synchronized thanks to </a:t>
            </a:r>
            <a:r>
              <a:rPr lang="en-US" sz="2200" dirty="0" err="1" smtClean="0"/>
              <a:t>rsync</a:t>
            </a:r>
            <a:endParaRPr lang="en-US" sz="2200" dirty="0" smtClean="0"/>
          </a:p>
          <a:p>
            <a:pPr marL="342900" indent="-342900">
              <a:lnSpc>
                <a:spcPct val="100000"/>
              </a:lnSpc>
              <a:buFont typeface="Wingdings" charset="2"/>
              <a:buChar char="u"/>
            </a:pPr>
            <a:r>
              <a:rPr lang="en-US" sz="2200" dirty="0" smtClean="0"/>
              <a:t>Use System properties to configure your workspace</a:t>
            </a:r>
          </a:p>
          <a:p>
            <a:pPr marL="342900" indent="-342900">
              <a:lnSpc>
                <a:spcPct val="100000"/>
              </a:lnSpc>
              <a:buFont typeface="Wingdings" charset="2"/>
              <a:buChar char="u"/>
            </a:pPr>
            <a:r>
              <a:rPr lang="en-US" sz="2200" dirty="0" smtClean="0"/>
              <a:t>The extension mechanism is re-loadable</a:t>
            </a:r>
          </a:p>
          <a:p>
            <a:pPr marL="342900" indent="-342900">
              <a:lnSpc>
                <a:spcPct val="100000"/>
              </a:lnSpc>
              <a:buFont typeface="Wingdings" charset="2"/>
              <a:buChar char="u"/>
            </a:pPr>
            <a:r>
              <a:rPr lang="en-US" sz="2200" dirty="0" smtClean="0"/>
              <a:t>Exclude nodes from query results</a:t>
            </a:r>
          </a:p>
          <a:p>
            <a:pPr marL="342900" indent="-342900">
              <a:lnSpc>
                <a:spcPct val="100000"/>
              </a:lnSpc>
              <a:buFont typeface="Wingdings" charset="2"/>
              <a:buChar char="u"/>
            </a:pPr>
            <a:r>
              <a:rPr lang="en-US" sz="2200" dirty="0" smtClean="0"/>
              <a:t>CND file format support</a:t>
            </a:r>
          </a:p>
          <a:p>
            <a:pPr marL="342900" indent="-342900">
              <a:lnSpc>
                <a:spcPct val="100000"/>
              </a:lnSpc>
              <a:buFont typeface="Wingdings" charset="2"/>
              <a:buChar char="u"/>
            </a:pPr>
            <a:r>
              <a:rPr lang="en-US" sz="2200" dirty="0" smtClean="0"/>
              <a:t>Write operations optimizations</a:t>
            </a:r>
          </a:p>
          <a:p>
            <a:pPr marL="342900" indent="-342900">
              <a:lnSpc>
                <a:spcPct val="100000"/>
              </a:lnSpc>
              <a:buFont typeface="Wingdings" charset="2"/>
              <a:buChar char="u"/>
            </a:pPr>
            <a:r>
              <a:rPr lang="hr-HR" sz="2200" dirty="0" smtClean="0"/>
              <a:t>Smaller memory footprint</a:t>
            </a:r>
          </a:p>
          <a:p>
            <a:pPr marL="342900" indent="-342900">
              <a:lnSpc>
                <a:spcPct val="100000"/>
              </a:lnSpc>
              <a:buFont typeface="Wingdings" charset="2"/>
              <a:buChar char="u"/>
            </a:pPr>
            <a:r>
              <a:rPr lang="en-US" sz="2200" dirty="0" smtClean="0"/>
              <a:t>Use JCR Action as validator</a:t>
            </a:r>
          </a:p>
          <a:p>
            <a:pPr marL="342900" indent="-342900">
              <a:lnSpc>
                <a:spcPct val="100000"/>
              </a:lnSpc>
              <a:buFont typeface="Wingdings" charset="2"/>
              <a:buChar char="u"/>
            </a:pPr>
            <a:r>
              <a:rPr lang="en-US" sz="2200" dirty="0" smtClean="0"/>
              <a:t>Shutdown your cluster easily</a:t>
            </a:r>
          </a:p>
          <a:p>
            <a:pPr marL="342900" indent="-342900">
              <a:lnSpc>
                <a:spcPct val="100000"/>
              </a:lnSpc>
              <a:buFont typeface="Wingdings" charset="2"/>
              <a:buChar char="u"/>
            </a:pPr>
            <a:endParaRPr lang="en-US" sz="2200" dirty="0" smtClean="0"/>
          </a:p>
          <a:p>
            <a:pPr>
              <a:lnSpc>
                <a:spcPct val="100000"/>
              </a:lnSpc>
            </a:pPr>
            <a:r>
              <a:rPr lang="en-US" sz="2200" dirty="0" smtClean="0"/>
              <a:t>http://</a:t>
            </a:r>
            <a:r>
              <a:rPr lang="en-US" sz="2200" dirty="0" err="1" smtClean="0"/>
              <a:t>blog.exoplatform.com</a:t>
            </a:r>
            <a:r>
              <a:rPr lang="en-US" sz="2200" dirty="0" smtClean="0"/>
              <a:t>/2012/12/03/whats-new-in-exo-jcr-1-15</a:t>
            </a:r>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da-DK" sz="2200" dirty="0" smtClean="0"/>
          </a:p>
          <a:p>
            <a:pPr marL="342900" indent="-342900">
              <a:lnSpc>
                <a:spcPct val="100000"/>
              </a:lnSpc>
              <a:buFont typeface="Wingdings" charset="2"/>
              <a:buChar char="u"/>
            </a:pPr>
            <a:endParaRPr lang="da-DK"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en-US" sz="2200" dirty="0" smtClean="0"/>
          </a:p>
          <a:p>
            <a:pPr marL="342900" indent="-342900">
              <a:lnSpc>
                <a:spcPct val="100000"/>
              </a:lnSpc>
              <a:buFont typeface="Wingdings" charset="2"/>
              <a:buChar char="u"/>
            </a:pPr>
            <a:endParaRPr lang="fr-FR" sz="2200" dirty="0" smtClean="0"/>
          </a:p>
          <a:p>
            <a:pPr marL="342900" indent="-342900">
              <a:lnSpc>
                <a:spcPct val="100000"/>
              </a:lnSpc>
              <a:buFont typeface="Wingdings" charset="2"/>
              <a:buChar char="u"/>
            </a:pPr>
            <a:endParaRPr lang="fr-FR" sz="2200" dirty="0" smtClean="0"/>
          </a:p>
          <a:p>
            <a:pPr marL="342900" indent="-342900">
              <a:lnSpc>
                <a:spcPct val="100000"/>
              </a:lnSpc>
              <a:buFont typeface="Wingdings" charset="2"/>
              <a:buChar char="u"/>
            </a:pPr>
            <a:endParaRPr sz="2200" dirty="0"/>
          </a:p>
        </p:txBody>
      </p:sp>
    </p:spTree>
    <p:extLst>
      <p:ext uri="{BB962C8B-B14F-4D97-AF65-F5344CB8AC3E}">
        <p14:creationId xmlns:p14="http://schemas.microsoft.com/office/powerpoint/2010/main" val="310568084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CustomShape 1"/>
          <p:cNvSpPr/>
          <p:nvPr/>
        </p:nvSpPr>
        <p:spPr>
          <a:xfrm>
            <a:off x="557280" y="255600"/>
            <a:ext cx="10043640" cy="952200"/>
          </a:xfrm>
          <a:prstGeom prst="rect">
            <a:avLst/>
          </a:prstGeom>
        </p:spPr>
        <p:txBody>
          <a:bodyPr lIns="0" tIns="0" rIns="0" bIns="0" anchor="ctr"/>
          <a:lstStyle/>
          <a:p>
            <a:pPr algn="r">
              <a:lnSpc>
                <a:spcPct val="96000"/>
              </a:lnSpc>
            </a:pPr>
            <a:r>
              <a:rPr lang="en-US" sz="4800" dirty="0" err="1">
                <a:solidFill>
                  <a:srgbClr val="FFFFFF"/>
                </a:solidFill>
                <a:latin typeface="Arial"/>
                <a:ea typeface="MS Gothic"/>
                <a:cs typeface="Arial"/>
              </a:rPr>
              <a:t>eXo</a:t>
            </a:r>
            <a:r>
              <a:rPr lang="en-US" sz="4800" dirty="0">
                <a:solidFill>
                  <a:srgbClr val="FFFFFF"/>
                </a:solidFill>
                <a:latin typeface="Arial"/>
                <a:ea typeface="MS Gothic"/>
                <a:cs typeface="Arial"/>
              </a:rPr>
              <a:t> JCR</a:t>
            </a:r>
            <a:endParaRPr lang="en-US" sz="4800" dirty="0" smtClean="0">
              <a:latin typeface="Arial"/>
              <a:cs typeface="Arial"/>
            </a:endParaRPr>
          </a:p>
          <a:p>
            <a:pPr algn="r">
              <a:lnSpc>
                <a:spcPct val="96000"/>
              </a:lnSpc>
            </a:pPr>
            <a:r>
              <a:rPr lang="en-US" sz="2800" i="1" dirty="0">
                <a:solidFill>
                  <a:srgbClr val="FFFFFF"/>
                </a:solidFill>
                <a:latin typeface="Arial"/>
                <a:ea typeface="MS Gothic"/>
                <a:cs typeface="Arial"/>
              </a:rPr>
              <a:t>JCR concepts, architecture and benefits</a:t>
            </a:r>
            <a:endParaRPr lang="en-US" sz="2800" dirty="0">
              <a:latin typeface="Arial"/>
              <a:cs typeface="Aria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TextShape 1"/>
          <p:cNvSpPr txBox="1"/>
          <p:nvPr/>
        </p:nvSpPr>
        <p:spPr>
          <a:xfrm>
            <a:off x="490320" y="255960"/>
            <a:ext cx="10179000" cy="453600"/>
          </a:xfrm>
          <a:prstGeom prst="rect">
            <a:avLst/>
          </a:prstGeom>
        </p:spPr>
        <p:txBody>
          <a:bodyPr lIns="0" tIns="0" rIns="41760" bIns="0" anchor="b"/>
          <a:lstStyle/>
          <a:p>
            <a:pPr>
              <a:lnSpc>
                <a:spcPct val="100000"/>
              </a:lnSpc>
            </a:pPr>
            <a:r>
              <a:rPr lang="en-GB" sz="3500">
                <a:solidFill>
                  <a:srgbClr val="FFA300"/>
                </a:solidFill>
                <a:latin typeface="Arial"/>
                <a:ea typeface="MS Gothic"/>
              </a:rPr>
              <a:t>Table of Contents</a:t>
            </a:r>
            <a:endParaRPr/>
          </a:p>
        </p:txBody>
      </p:sp>
      <p:sp>
        <p:nvSpPr>
          <p:cNvPr id="237" name="TextShape 2"/>
          <p:cNvSpPr txBox="1"/>
          <p:nvPr/>
        </p:nvSpPr>
        <p:spPr>
          <a:xfrm>
            <a:off x="507960" y="1351080"/>
            <a:ext cx="10179000" cy="5088600"/>
          </a:xfrm>
          <a:prstGeom prst="rect">
            <a:avLst/>
          </a:prstGeom>
        </p:spPr>
        <p:txBody>
          <a:bodyPr lIns="0" tIns="0" rIns="41760" bIns="0"/>
          <a:lstStyle/>
          <a:p>
            <a:pPr marL="914400" lvl="1" indent="-457200">
              <a:lnSpc>
                <a:spcPct val="100000"/>
              </a:lnSpc>
              <a:buSzPct val="25000"/>
              <a:buFont typeface="Wingdings" charset="2"/>
              <a:buChar char="u"/>
            </a:pPr>
            <a:r>
              <a:rPr lang="en-GB" sz="4800" b="1" i="1" dirty="0">
                <a:solidFill>
                  <a:srgbClr val="4C4C4C"/>
                </a:solidFill>
                <a:latin typeface="+mj-lt"/>
                <a:ea typeface="MS Gothic"/>
              </a:rPr>
              <a:t>JCR Introduction</a:t>
            </a:r>
            <a:endParaRPr sz="4800" dirty="0">
              <a:latin typeface="+mj-lt"/>
            </a:endParaRPr>
          </a:p>
          <a:p>
            <a:pPr marL="914400" lvl="1" indent="-457200">
              <a:lnSpc>
                <a:spcPct val="100000"/>
              </a:lnSpc>
              <a:buSzPct val="25000"/>
              <a:buFont typeface="Wingdings" charset="2"/>
              <a:buChar char="u"/>
            </a:pPr>
            <a:r>
              <a:rPr lang="en-GB" sz="4800" b="1" i="1" dirty="0">
                <a:solidFill>
                  <a:srgbClr val="4C4C4C"/>
                </a:solidFill>
                <a:latin typeface="+mj-lt"/>
                <a:ea typeface="MS Gothic"/>
              </a:rPr>
              <a:t>JSR 170 Overview</a:t>
            </a:r>
            <a:endParaRPr sz="4800" dirty="0">
              <a:latin typeface="+mj-lt"/>
            </a:endParaRPr>
          </a:p>
          <a:p>
            <a:pPr marL="914400" lvl="1" indent="-457200">
              <a:lnSpc>
                <a:spcPct val="100000"/>
              </a:lnSpc>
              <a:buSzPct val="25000"/>
              <a:buFont typeface="Wingdings" charset="2"/>
              <a:buChar char="u"/>
            </a:pPr>
            <a:r>
              <a:rPr lang="en-GB" sz="4800" b="1" i="1" dirty="0">
                <a:solidFill>
                  <a:srgbClr val="4C4C4C"/>
                </a:solidFill>
                <a:latin typeface="+mj-lt"/>
                <a:ea typeface="MS Gothic"/>
              </a:rPr>
              <a:t>Overall architecture</a:t>
            </a:r>
            <a:endParaRPr sz="4800" dirty="0">
              <a:latin typeface="+mj-lt"/>
            </a:endParaRPr>
          </a:p>
          <a:p>
            <a:pPr marL="914400" lvl="1" indent="-457200">
              <a:lnSpc>
                <a:spcPct val="100000"/>
              </a:lnSpc>
              <a:buSzPct val="25000"/>
              <a:buFont typeface="Wingdings" charset="2"/>
              <a:buChar char="u"/>
            </a:pPr>
            <a:r>
              <a:rPr lang="en-GB" sz="4800" b="1" i="1" dirty="0">
                <a:solidFill>
                  <a:srgbClr val="4C4C4C"/>
                </a:solidFill>
                <a:latin typeface="+mj-lt"/>
                <a:ea typeface="MS Gothic"/>
              </a:rPr>
              <a:t>JCR </a:t>
            </a:r>
            <a:r>
              <a:rPr lang="en-GB" sz="4800" b="1" i="1" dirty="0" smtClean="0">
                <a:solidFill>
                  <a:srgbClr val="4C4C4C"/>
                </a:solidFill>
                <a:latin typeface="+mj-lt"/>
                <a:ea typeface="MS Gothic"/>
              </a:rPr>
              <a:t>Connectors</a:t>
            </a:r>
          </a:p>
          <a:p>
            <a:pPr marL="914400" lvl="1" indent="-457200">
              <a:lnSpc>
                <a:spcPct val="100000"/>
              </a:lnSpc>
              <a:buSzPct val="25000"/>
              <a:buFont typeface="Wingdings" charset="2"/>
              <a:buChar char="u"/>
            </a:pPr>
            <a:r>
              <a:rPr lang="en-GB" sz="4800" b="1" i="1" dirty="0" smtClean="0">
                <a:solidFill>
                  <a:srgbClr val="4C4C4C"/>
                </a:solidFill>
                <a:latin typeface="+mj-lt"/>
                <a:ea typeface="MS Gothic"/>
              </a:rPr>
              <a:t>Important Links</a:t>
            </a:r>
          </a:p>
          <a:p>
            <a:pPr marL="914400" lvl="1" indent="-457200">
              <a:lnSpc>
                <a:spcPct val="100000"/>
              </a:lnSpc>
              <a:buSzPct val="25000"/>
              <a:buFont typeface="Wingdings" charset="2"/>
              <a:buChar char="u"/>
            </a:pPr>
            <a:r>
              <a:rPr lang="en-GB" sz="4800" b="1" i="1" dirty="0" smtClean="0">
                <a:solidFill>
                  <a:srgbClr val="4C4C4C"/>
                </a:solidFill>
                <a:latin typeface="+mj-lt"/>
                <a:ea typeface="MS Gothic"/>
              </a:rPr>
              <a:t>Exercise</a:t>
            </a:r>
          </a:p>
          <a:p>
            <a:pPr marL="914400" lvl="1" indent="-457200">
              <a:lnSpc>
                <a:spcPct val="100000"/>
              </a:lnSpc>
              <a:buSzPct val="25000"/>
              <a:buFont typeface="Wingdings" charset="2"/>
              <a:buChar char="u"/>
            </a:pPr>
            <a:r>
              <a:rPr lang="en-GB" sz="4800" b="1" i="1" dirty="0" err="1">
                <a:solidFill>
                  <a:srgbClr val="4C4C4C"/>
                </a:solidFill>
                <a:ea typeface="MS Gothic"/>
              </a:rPr>
              <a:t>eXo</a:t>
            </a:r>
            <a:r>
              <a:rPr lang="en-GB" sz="4800" b="1" i="1" dirty="0">
                <a:solidFill>
                  <a:srgbClr val="4C4C4C"/>
                </a:solidFill>
                <a:ea typeface="MS Gothic"/>
              </a:rPr>
              <a:t> JCR version history</a:t>
            </a:r>
            <a:endParaRPr sz="4800" dirty="0">
              <a:latin typeface="+mj-lt"/>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ustomShape 1"/>
          <p:cNvSpPr/>
          <p:nvPr/>
        </p:nvSpPr>
        <p:spPr>
          <a:xfrm>
            <a:off x="8001000" y="6886440"/>
            <a:ext cx="2598480" cy="520200"/>
          </a:xfrm>
          <a:prstGeom prst="rect">
            <a:avLst/>
          </a:prstGeom>
        </p:spPr>
        <p:txBody>
          <a:bodyPr lIns="0" tIns="0" rIns="0" bIns="0"/>
          <a:lstStyle/>
          <a:p>
            <a:pPr algn="r">
              <a:lnSpc>
                <a:spcPct val="98000"/>
              </a:lnSpc>
            </a:pPr>
            <a:fld id="{678A55B7-472F-4E37-9249-7AC1EF1F62C3}" type="slidenum">
              <a:rPr lang="fr-FR" sz="1400">
                <a:solidFill>
                  <a:srgbClr val="000000"/>
                </a:solidFill>
                <a:latin typeface="Times New Roman"/>
                <a:ea typeface="Arial Unicode MS"/>
              </a:rPr>
              <a:t>6</a:t>
            </a:fld>
            <a:endParaRPr/>
          </a:p>
        </p:txBody>
      </p:sp>
      <p:sp>
        <p:nvSpPr>
          <p:cNvPr id="239" name="CustomShape 2"/>
          <p:cNvSpPr/>
          <p:nvPr/>
        </p:nvSpPr>
        <p:spPr>
          <a:xfrm>
            <a:off x="550800" y="4692600"/>
            <a:ext cx="10043640" cy="1491840"/>
          </a:xfrm>
          <a:prstGeom prst="rect">
            <a:avLst/>
          </a:prstGeom>
        </p:spPr>
        <p:txBody>
          <a:bodyPr lIns="0" tIns="0" rIns="0" bIns="0" anchor="ctr"/>
          <a:lstStyle/>
          <a:p>
            <a:pPr algn="ctr">
              <a:lnSpc>
                <a:spcPct val="96000"/>
              </a:lnSpc>
            </a:pPr>
            <a:r>
              <a:rPr lang="fr-FR" sz="4800">
                <a:solidFill>
                  <a:srgbClr val="FFFFFF"/>
                </a:solidFill>
                <a:latin typeface="Arial"/>
                <a:ea typeface="MS Gothic"/>
              </a:rPr>
              <a:t>JCR Introduction</a:t>
            </a:r>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TextShape 1"/>
          <p:cNvSpPr txBox="1"/>
          <p:nvPr/>
        </p:nvSpPr>
        <p:spPr>
          <a:xfrm>
            <a:off x="490320" y="255960"/>
            <a:ext cx="10179000" cy="453600"/>
          </a:xfrm>
          <a:prstGeom prst="rect">
            <a:avLst/>
          </a:prstGeom>
        </p:spPr>
        <p:txBody>
          <a:bodyPr lIns="0" tIns="0" rIns="41760" bIns="0" anchor="b"/>
          <a:lstStyle/>
          <a:p>
            <a:pPr>
              <a:lnSpc>
                <a:spcPct val="100000"/>
              </a:lnSpc>
            </a:pPr>
            <a:r>
              <a:rPr lang="en-GB" sz="3500">
                <a:solidFill>
                  <a:srgbClr val="FFA300"/>
                </a:solidFill>
                <a:latin typeface="Arial"/>
                <a:ea typeface="MS Gothic"/>
              </a:rPr>
              <a:t>JCR Introduction</a:t>
            </a:r>
            <a:endParaRPr/>
          </a:p>
        </p:txBody>
      </p:sp>
      <p:sp>
        <p:nvSpPr>
          <p:cNvPr id="241" name="TextShape 2"/>
          <p:cNvSpPr txBox="1"/>
          <p:nvPr/>
        </p:nvSpPr>
        <p:spPr>
          <a:xfrm>
            <a:off x="507960" y="1351080"/>
            <a:ext cx="10179000" cy="5088600"/>
          </a:xfrm>
          <a:prstGeom prst="rect">
            <a:avLst/>
          </a:prstGeom>
        </p:spPr>
        <p:txBody>
          <a:bodyPr lIns="0" tIns="0" rIns="41760" bIns="0"/>
          <a:lstStyle/>
          <a:p>
            <a:pPr>
              <a:lnSpc>
                <a:spcPct val="100000"/>
              </a:lnSpc>
            </a:pPr>
            <a:r>
              <a:rPr lang="en-GB" sz="3200" b="1" i="1" dirty="0" smtClean="0">
                <a:latin typeface="Arial"/>
                <a:ea typeface="MS Gothic"/>
              </a:rPr>
              <a:t>JSR 170 (June 2005)</a:t>
            </a:r>
          </a:p>
          <a:p>
            <a:pPr>
              <a:lnSpc>
                <a:spcPct val="100000"/>
              </a:lnSpc>
            </a:pPr>
            <a:r>
              <a:rPr lang="en-GB" sz="3200" b="1" i="1" dirty="0" smtClean="0">
                <a:latin typeface="Arial"/>
                <a:ea typeface="MS Gothic"/>
              </a:rPr>
              <a:t>Motivation</a:t>
            </a:r>
          </a:p>
          <a:p>
            <a:pPr>
              <a:lnSpc>
                <a:spcPct val="100000"/>
              </a:lnSpc>
              <a:buSzPct val="25000"/>
            </a:pPr>
            <a:endParaRPr lang="en-GB" dirty="0"/>
          </a:p>
          <a:p>
            <a:pPr marL="342900" indent="-342900">
              <a:lnSpc>
                <a:spcPct val="100000"/>
              </a:lnSpc>
              <a:buSzPct val="25000"/>
              <a:buFont typeface="Wingdings" charset="2"/>
              <a:buChar char="u"/>
            </a:pPr>
            <a:r>
              <a:rPr lang="en-GB" sz="2200" b="1" i="1" dirty="0" smtClean="0">
                <a:solidFill>
                  <a:srgbClr val="333333"/>
                </a:solidFill>
                <a:ea typeface="MS Gothic"/>
              </a:rPr>
              <a:t>The </a:t>
            </a:r>
            <a:r>
              <a:rPr lang="en-GB" sz="2200" b="1" i="1" dirty="0">
                <a:solidFill>
                  <a:srgbClr val="333333"/>
                </a:solidFill>
                <a:ea typeface="MS Gothic"/>
              </a:rPr>
              <a:t>number of vendors offering proprietary content repositories has increased</a:t>
            </a:r>
            <a:endParaRPr sz="2200" dirty="0"/>
          </a:p>
          <a:p>
            <a:pPr marL="342900" indent="-342900">
              <a:lnSpc>
                <a:spcPct val="100000"/>
              </a:lnSpc>
              <a:buSzPct val="25000"/>
              <a:buFont typeface="Wingdings" charset="2"/>
              <a:buChar char="u"/>
            </a:pPr>
            <a:r>
              <a:rPr lang="en-GB" sz="2200" b="1" i="1" dirty="0">
                <a:solidFill>
                  <a:srgbClr val="333333"/>
                </a:solidFill>
                <a:ea typeface="MS Gothic"/>
              </a:rPr>
              <a:t>Avoid the costs associated with learning the particular API of each repository vendor </a:t>
            </a:r>
            <a:endParaRPr sz="2200" dirty="0"/>
          </a:p>
          <a:p>
            <a:pPr marL="342900" indent="-342900">
              <a:lnSpc>
                <a:spcPct val="100000"/>
              </a:lnSpc>
              <a:buSzPct val="25000"/>
              <a:buFont typeface="Wingdings" charset="2"/>
              <a:buChar char="u"/>
            </a:pPr>
            <a:r>
              <a:rPr lang="en-GB" sz="2200" b="1" i="1" dirty="0">
                <a:solidFill>
                  <a:srgbClr val="333333"/>
                </a:solidFill>
                <a:ea typeface="MS Gothic"/>
              </a:rPr>
              <a:t>Being able to exchange the underlying repositories </a:t>
            </a:r>
            <a:endParaRPr sz="2200"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TextShape 1"/>
          <p:cNvSpPr txBox="1"/>
          <p:nvPr/>
        </p:nvSpPr>
        <p:spPr>
          <a:xfrm>
            <a:off x="490320" y="255960"/>
            <a:ext cx="10179000" cy="453600"/>
          </a:xfrm>
          <a:prstGeom prst="rect">
            <a:avLst/>
          </a:prstGeom>
        </p:spPr>
        <p:txBody>
          <a:bodyPr lIns="0" tIns="0" rIns="41760" bIns="0" anchor="b"/>
          <a:lstStyle/>
          <a:p>
            <a:pPr>
              <a:lnSpc>
                <a:spcPct val="100000"/>
              </a:lnSpc>
            </a:pPr>
            <a:r>
              <a:rPr lang="en-GB" sz="3500">
                <a:solidFill>
                  <a:srgbClr val="FFA300"/>
                </a:solidFill>
                <a:latin typeface="Arial"/>
                <a:ea typeface="MS Gothic"/>
              </a:rPr>
              <a:t>JCR Introduction</a:t>
            </a:r>
            <a:endParaRPr/>
          </a:p>
        </p:txBody>
      </p:sp>
      <p:sp>
        <p:nvSpPr>
          <p:cNvPr id="241" name="TextShape 2"/>
          <p:cNvSpPr txBox="1"/>
          <p:nvPr/>
        </p:nvSpPr>
        <p:spPr>
          <a:xfrm>
            <a:off x="507960" y="1351080"/>
            <a:ext cx="10179000" cy="5088600"/>
          </a:xfrm>
          <a:prstGeom prst="rect">
            <a:avLst/>
          </a:prstGeom>
        </p:spPr>
        <p:txBody>
          <a:bodyPr lIns="0" tIns="0" rIns="41760" bIns="0"/>
          <a:lstStyle/>
          <a:p>
            <a:pPr>
              <a:lnSpc>
                <a:spcPct val="100000"/>
              </a:lnSpc>
            </a:pPr>
            <a:r>
              <a:rPr lang="en-GB" sz="3200" b="1" i="1" dirty="0" smtClean="0">
                <a:latin typeface="Arial"/>
                <a:ea typeface="MS Gothic"/>
              </a:rPr>
              <a:t>Use Case #1: </a:t>
            </a:r>
            <a:r>
              <a:rPr lang="en-US" sz="3200" b="1" i="1" dirty="0" err="1">
                <a:ea typeface="MS Gothic"/>
              </a:rPr>
              <a:t>Swappability</a:t>
            </a:r>
            <a:endParaRPr lang="en-GB" sz="3200" b="1" i="1" dirty="0" smtClean="0">
              <a:latin typeface="Arial"/>
              <a:ea typeface="MS Gothic"/>
            </a:endParaRPr>
          </a:p>
          <a:p>
            <a:pPr>
              <a:lnSpc>
                <a:spcPct val="100000"/>
              </a:lnSpc>
            </a:pPr>
            <a:endParaRPr dirty="0"/>
          </a:p>
        </p:txBody>
      </p:sp>
      <p:pic>
        <p:nvPicPr>
          <p:cNvPr id="2" name="Image 1"/>
          <p:cNvPicPr>
            <a:picLocks noChangeAspect="1"/>
          </p:cNvPicPr>
          <p:nvPr/>
        </p:nvPicPr>
        <p:blipFill>
          <a:blip r:embed="rId3"/>
          <a:stretch>
            <a:fillRect/>
          </a:stretch>
        </p:blipFill>
        <p:spPr>
          <a:xfrm>
            <a:off x="507960" y="2045959"/>
            <a:ext cx="9866079" cy="4610839"/>
          </a:xfrm>
          <a:prstGeom prst="rect">
            <a:avLst/>
          </a:prstGeom>
        </p:spPr>
      </p:pic>
    </p:spTree>
    <p:extLst>
      <p:ext uri="{BB962C8B-B14F-4D97-AF65-F5344CB8AC3E}">
        <p14:creationId xmlns:p14="http://schemas.microsoft.com/office/powerpoint/2010/main" val="3966173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TextShape 1"/>
          <p:cNvSpPr txBox="1"/>
          <p:nvPr/>
        </p:nvSpPr>
        <p:spPr>
          <a:xfrm>
            <a:off x="490320" y="255960"/>
            <a:ext cx="10179000" cy="453600"/>
          </a:xfrm>
          <a:prstGeom prst="rect">
            <a:avLst/>
          </a:prstGeom>
        </p:spPr>
        <p:txBody>
          <a:bodyPr lIns="0" tIns="0" rIns="41760" bIns="0" anchor="b"/>
          <a:lstStyle/>
          <a:p>
            <a:pPr>
              <a:lnSpc>
                <a:spcPct val="100000"/>
              </a:lnSpc>
            </a:pPr>
            <a:r>
              <a:rPr lang="en-GB" sz="3500">
                <a:solidFill>
                  <a:srgbClr val="FFA300"/>
                </a:solidFill>
                <a:latin typeface="Arial"/>
                <a:ea typeface="MS Gothic"/>
              </a:rPr>
              <a:t>JCR Introduction</a:t>
            </a:r>
            <a:endParaRPr/>
          </a:p>
        </p:txBody>
      </p:sp>
      <p:pic>
        <p:nvPicPr>
          <p:cNvPr id="3" name="Image 2"/>
          <p:cNvPicPr>
            <a:picLocks noChangeAspect="1"/>
          </p:cNvPicPr>
          <p:nvPr/>
        </p:nvPicPr>
        <p:blipFill>
          <a:blip r:embed="rId2"/>
          <a:stretch>
            <a:fillRect/>
          </a:stretch>
        </p:blipFill>
        <p:spPr>
          <a:xfrm>
            <a:off x="351922" y="1101815"/>
            <a:ext cx="10317398" cy="5447864"/>
          </a:xfrm>
          <a:prstGeom prst="rect">
            <a:avLst/>
          </a:prstGeom>
        </p:spPr>
      </p:pic>
    </p:spTree>
    <p:extLst>
      <p:ext uri="{BB962C8B-B14F-4D97-AF65-F5344CB8AC3E}">
        <p14:creationId xmlns:p14="http://schemas.microsoft.com/office/powerpoint/2010/main" val="265517570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1837</TotalTime>
  <Words>4755</Words>
  <Application>Microsoft Macintosh PowerPoint</Application>
  <PresentationFormat>Personnalisé</PresentationFormat>
  <Paragraphs>575</Paragraphs>
  <Slides>47</Slides>
  <Notes>40</Notes>
  <HiddenSlides>0</HiddenSlides>
  <MMClips>0</MMClips>
  <ScaleCrop>false</ScaleCrop>
  <HeadingPairs>
    <vt:vector size="4" baseType="variant">
      <vt:variant>
        <vt:lpstr>Thème</vt:lpstr>
      </vt:variant>
      <vt:variant>
        <vt:i4>3</vt:i4>
      </vt:variant>
      <vt:variant>
        <vt:lpstr>Titres des diapositives</vt:lpstr>
      </vt:variant>
      <vt:variant>
        <vt:i4>47</vt:i4>
      </vt:variant>
    </vt:vector>
  </HeadingPairs>
  <TitlesOfParts>
    <vt:vector size="50" baseType="lpstr">
      <vt:lpstr>Office Theme</vt:lpstr>
      <vt:lpstr>Office Theme</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Nicolas</cp:lastModifiedBy>
  <cp:revision>73</cp:revision>
  <dcterms:modified xsi:type="dcterms:W3CDTF">2013-03-18T06:08:22Z</dcterms:modified>
</cp:coreProperties>
</file>